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 w="127000" h="127000" prst="relaxedInset"/>
            </a:sp3d>
          </c:spPr>
          <c:explosion val="5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 w="127000" h="127000" prst="relaxedInset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dkEdge">
                <a:bevelT w="127000" h="127000" prst="relaxedInset"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dkEdge">
                <a:bevelT w="127000" h="127000" prst="relaxedInset"/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dkEdge">
                <a:bevelT w="127000" h="127000" prst="relaxedInset"/>
              </a:sp3d>
            </c:spPr>
          </c:dPt>
          <c:dLbls>
            <c:dLbl>
              <c:idx val="0"/>
              <c:layout>
                <c:manualLayout>
                  <c:x val="-0.21180468066491689"/>
                  <c:y val="-0.127233887430737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HGP創英ﾌﾟﾚｾﾞﾝｽEB" panose="02020800000000000000" pitchFamily="18" charset="-128"/>
                    <a:ea typeface="HGP創英ﾌﾟﾚｾﾞﾝｽEB" panose="02020800000000000000" pitchFamily="18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Sheet1!$B$2:$B$5</c:f>
              <c:strCache>
                <c:ptCount val="4"/>
                <c:pt idx="0">
                  <c:v>観光</c:v>
                </c:pt>
                <c:pt idx="1">
                  <c:v>研修</c:v>
                </c:pt>
                <c:pt idx="2">
                  <c:v>鑑賞</c:v>
                </c:pt>
                <c:pt idx="3">
                  <c:v>その他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186</c:v>
                </c:pt>
                <c:pt idx="1">
                  <c:v>57</c:v>
                </c:pt>
                <c:pt idx="2">
                  <c:v>6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45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81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90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74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0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2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79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44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8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62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7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0033-6EA2-4480-9C08-C1B54AB7CDD8}" type="datetimeFigureOut">
              <a:rPr kumimoji="1" lang="ja-JP" altLang="en-US" smtClean="0"/>
              <a:t>2014/8/28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889E7-82F6-45DD-A545-19F55926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1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月 4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C:\Users\en\Downloads\舞妓さん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4138647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ユニーズ・おこしや</a:t>
            </a:r>
            <a:r>
              <a:rPr kumimoji="1"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/>
            </a:r>
            <a:b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en-US" altLang="ja-JP" sz="3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―</a:t>
            </a:r>
            <a:r>
              <a:rPr lang="ja-JP" altLang="en-US" sz="3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市民参加の活動を目指して</a:t>
            </a:r>
            <a:r>
              <a:rPr lang="en-US" altLang="ja-JP" sz="3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―</a:t>
            </a:r>
            <a:endParaRPr kumimoji="1" lang="ja-JP" altLang="en-US" sz="3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市民ボランティアグループ「ユニーズ</a:t>
            </a:r>
            <a:r>
              <a:rPr lang="ja-JP" altLang="en-US" sz="2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京都」</a:t>
            </a:r>
            <a:endParaRPr kumimoji="1" lang="ja-JP" altLang="en-US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9712" y="14847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26</a:t>
            </a:r>
            <a:r>
              <a:rPr kumimoji="1" lang="ja-JP" altLang="en-US" dirty="0" smtClean="0"/>
              <a:t>年　京都市ユニバーサルデザイン　応募作品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42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２．おこしや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６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交通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機関や拝観料など、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アイヘルパー　　「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目」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として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の扱いを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してもらえたら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？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７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宿舎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などの対応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50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２．おこしや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3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★依頼者の報告書から、宿舎の</a:t>
            </a:r>
            <a:r>
              <a:rPr lang="ja-JP" altLang="en-US" sz="3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１例</a:t>
            </a:r>
            <a:endParaRPr lang="en-US" altLang="ja-JP" sz="38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C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さん、大阪、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女性２人）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私たち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は部屋食を希望し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、叶えられたのでとても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ラッキーでした。至れり尽くせりでかえってちょっと窮屈なところもあったくらい、とてもよくしていただきました。エレベーターの近くに部屋をとってくれたのでとても助かりました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D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さん、石川県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５０代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女性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盲導犬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ユーザー）</a:t>
            </a: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ホテルに行ったら、「ワンちゃん用に」と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バスタオル２・３枚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と、敷物が用意されてました。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わたしたち、盲導犬使用者はマナーとして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、敷物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などを持参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してるのですが、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こういう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、ホテル側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の気遣い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は、本当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にうれしかった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です。</a:t>
            </a:r>
          </a:p>
          <a:p>
            <a:pPr marL="0" indent="0">
              <a:buNone/>
            </a:pP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翌日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は大阪に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行く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ため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、ホテルの方に、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京都駅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の改札まで、送っていただきました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</a:p>
          <a:p>
            <a:pPr marL="0" indent="0">
              <a:buNone/>
            </a:pP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29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２．おこしや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８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いろんなニーズ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に対応できる人材が欲しい</a:t>
            </a:r>
          </a:p>
          <a:p>
            <a:pPr marL="0" indent="0">
              <a:buNone/>
            </a:pPr>
            <a:endParaRPr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９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に数回盲導犬ユーザーからの依頼がある</a:t>
            </a:r>
          </a:p>
          <a:p>
            <a:pPr marL="0" indent="0">
              <a:buNone/>
            </a:pPr>
            <a:endParaRPr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１０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視覚障</a:t>
            </a:r>
            <a:r>
              <a:rPr lang="ja-JP" altLang="en-US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がい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者自身で安全の確保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１１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視覚障</a:t>
            </a:r>
            <a:r>
              <a:rPr lang="ja-JP" altLang="en-US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がい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者は、アイヘルパーに「目の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提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供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」以外のことまで頼らぬ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よう</a:t>
            </a:r>
            <a:endParaRPr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3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月 4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２．おこしや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１２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協力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金について</a:t>
            </a:r>
          </a:p>
          <a:p>
            <a:pPr marL="0" indent="0">
              <a:buNone/>
            </a:pP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１３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報告書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により情報を共有する</a:t>
            </a:r>
          </a:p>
          <a:p>
            <a:pPr marL="0" indent="0">
              <a:buNone/>
            </a:pP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１４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活動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開始から今日まで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幸い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にして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事故事例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は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ありません</a:t>
            </a:r>
            <a:endParaRPr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71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２．おこしや</a:t>
            </a:r>
            <a:r>
              <a:rPr lang="ja-JP" altLang="en-US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★依頼者の感想から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窓口</a:t>
            </a: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の事前の対応が丁寧で安心した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。アイヘルパー</a:t>
            </a: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の明るい対応で楽しかった。</a:t>
            </a:r>
          </a:p>
          <a:p>
            <a:pPr marL="0" indent="0">
              <a:buNone/>
            </a:pP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看板など文字情報の読み上げ、場面説明など適切にしていただきよかったです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  <a:endParaRPr lang="ja-JP" altLang="en-US" sz="2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大変親切にして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いただき京都</a:t>
            </a: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の観光情報などもお話しいただき勉強になりました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  <a:endParaRPr lang="ja-JP" altLang="en-US" sz="2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楽しくお話をしながらガイドしていただけたこと。</a:t>
            </a:r>
          </a:p>
          <a:p>
            <a:pPr marL="0" indent="0">
              <a:buNone/>
            </a:pP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あまりガイドとして完璧にと思われずに、もっと気楽に楽しんでいただける方が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　　私</a:t>
            </a: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としてはうれしいです</a:t>
            </a:r>
            <a:r>
              <a:rPr lang="ja-JP" altLang="en-US" sz="2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  <a:endParaRPr lang="ja-JP" altLang="en-US" sz="2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気さくな方ばかりだったので、いっぱいお喋りもできて楽しかった。またメールや電話でこまめに連絡をとってくださり、情報を提供してくださったので助かりました。</a:t>
            </a:r>
            <a:endParaRPr kumimoji="1" lang="ja-JP" altLang="en-US" sz="2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97534" y="4941168"/>
            <a:ext cx="9397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ユニーズ・おこしや</a:t>
            </a:r>
            <a:r>
              <a:rPr lang="ja-JP" altLang="en-US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す</a:t>
            </a:r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京都の活動のコンセプトは</a:t>
            </a:r>
            <a:endParaRPr lang="en-US" altLang="ja-JP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依頼者、アイヘルパー双方が</a:t>
            </a:r>
          </a:p>
          <a:p>
            <a:pPr algn="ctr"/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「一緒に楽しむ」ということです</a:t>
            </a:r>
          </a:p>
        </p:txBody>
      </p:sp>
    </p:spTree>
    <p:extLst>
      <p:ext uri="{BB962C8B-B14F-4D97-AF65-F5344CB8AC3E}">
        <p14:creationId xmlns:p14="http://schemas.microsoft.com/office/powerpoint/2010/main" val="12905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３．これからの京都にあってほしいこと</a:t>
            </a:r>
            <a:endParaRPr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もっと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触れて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感じ取りたい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入洛した</a:t>
            </a:r>
            <a:r>
              <a:rPr lang="ja-JP" altLang="en-US" sz="2400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視覚障がい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者の多くが、もっと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触れる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ことで京都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感じ取って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みたいと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希望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されています</a:t>
            </a:r>
          </a:p>
          <a:p>
            <a:pPr marL="0" indent="0">
              <a:buNone/>
            </a:pPr>
            <a:endParaRPr kumimoji="1"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点訳・音訳の充実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各種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イベント案内や観光地のパンフレットなど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点訳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・音訳されたものを準備して欲しいと願っておられます</a:t>
            </a:r>
            <a:endParaRPr kumimoji="1" lang="ja-JP" altLang="en-US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5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３．これからの京都にあってほしいこと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３</a:t>
            </a:r>
            <a:r>
              <a:rPr kumimoji="1"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京都市の協力</a:t>
            </a:r>
            <a:endParaRPr kumimoji="1"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より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多くの市民に</a:t>
            </a:r>
            <a:r>
              <a:rPr lang="ja-JP" altLang="en-US" sz="2400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視覚障がい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者への接し方に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ついて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知って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もらえるよう、アイヘルパー講座への受講を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呼び掛ける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ツール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として、京都市にもお手伝いしていただきたい</a:t>
            </a:r>
            <a:endParaRPr kumimoji="1" lang="ja-JP" altLang="en-US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54629" y="4149080"/>
            <a:ext cx="93121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「おこしや</a:t>
            </a:r>
            <a:r>
              <a:rPr lang="ja-JP" alt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す</a:t>
            </a:r>
            <a:r>
              <a:rPr lang="ja-JP" alt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京都」</a:t>
            </a:r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の活動により、</a:t>
            </a:r>
            <a:endParaRPr lang="en-US" altLang="ja-JP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ユニバーサル観光を浸透させ、</a:t>
            </a:r>
            <a:endParaRPr lang="en-US" altLang="ja-JP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京都観光客増加に今後共貢献していきたいと</a:t>
            </a:r>
            <a:endParaRPr lang="en-US" altLang="ja-JP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考えております</a:t>
            </a:r>
            <a:endParaRPr lang="ja-JP" alt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4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altLang="ja-JP" sz="3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lvl="0" indent="0" algn="ctr">
              <a:buNone/>
            </a:pPr>
            <a:r>
              <a:rPr lang="ja-JP" altLang="en-US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ご</a:t>
            </a:r>
            <a:r>
              <a:rPr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静聴ありがとうございました</a:t>
            </a:r>
            <a:endParaRPr lang="en-US" altLang="ja-JP" sz="4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lvl="0" indent="0" algn="ctr">
              <a:buNone/>
            </a:pPr>
            <a:endParaRPr lang="en-US" altLang="ja-JP" sz="3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lvl="0" indent="0" algn="ctr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市民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ボランティアグループ「ユニーズ京都」</a:t>
            </a:r>
          </a:p>
          <a:p>
            <a:endParaRPr kumimoji="1"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1" t="31049" r="25882" b="23186"/>
          <a:stretch/>
        </p:blipFill>
        <p:spPr bwMode="auto">
          <a:xfrm>
            <a:off x="3498356" y="4622337"/>
            <a:ext cx="2750574" cy="16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目次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１．ユニーズ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の理想</a:t>
            </a:r>
            <a:endParaRPr kumimoji="1"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．おこしや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３．これからの京都にあってほしいこと</a:t>
            </a:r>
            <a:endParaRPr kumimoji="1"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3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１．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ユニーズの理想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2991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市民が全て「目の代わり」と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なって、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入洛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する</a:t>
            </a:r>
            <a:r>
              <a:rPr lang="ja-JP" altLang="en-US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視覚障がい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者を暖かく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迎え入れることが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できたら！</a:t>
            </a:r>
          </a:p>
          <a:p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4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月 10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京都駅へ降り立った</a:t>
            </a:r>
            <a:r>
              <a:rPr lang="ja-JP" altLang="en-US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視覚障がい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者を最寄りのバス停までサポートする人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→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バス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停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の行き先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を伝える人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→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目的地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で行動を共にする人、観光地で一緒に歴史を楽しむ人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→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そこ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から宿舎まで同行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する人</a:t>
            </a:r>
            <a:endParaRPr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1026" name="Picture 2" descr="C:\Users\en\AppData\Local\Microsoft\Windows\Temporary Internet Files\Content.IE5\LTYZB2L5\MC9001686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42310"/>
            <a:ext cx="1163965" cy="11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n\AppData\Local\Microsoft\Windows\Temporary Internet Files\Content.IE5\IBKPUYM6\MC9004354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19097"/>
            <a:ext cx="1213123" cy="119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n\AppData\Local\Microsoft\Windows\Temporary Internet Files\Content.IE5\LTYZB2L5\MC9004081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32236"/>
            <a:ext cx="1488802" cy="11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n\AppData\Local\Microsoft\Windows\Temporary Internet Files\Content.IE5\DZEIMGVG\MC9002120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42310"/>
            <a:ext cx="1371669" cy="11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矢印 3"/>
          <p:cNvSpPr/>
          <p:nvPr/>
        </p:nvSpPr>
        <p:spPr>
          <a:xfrm>
            <a:off x="1835696" y="5715200"/>
            <a:ext cx="576064" cy="306088"/>
          </a:xfrm>
          <a:prstGeom prst="rightArrow">
            <a:avLst/>
          </a:prstGeom>
          <a:solidFill>
            <a:schemeClr val="bg1"/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4139952" y="5714556"/>
            <a:ext cx="576064" cy="306088"/>
          </a:xfrm>
          <a:prstGeom prst="rightArrow">
            <a:avLst/>
          </a:prstGeom>
          <a:solidFill>
            <a:schemeClr val="bg1"/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6683822" y="5714556"/>
            <a:ext cx="576064" cy="306088"/>
          </a:xfrm>
          <a:prstGeom prst="rightArrow">
            <a:avLst/>
          </a:prstGeom>
          <a:solidFill>
            <a:schemeClr val="bg1"/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2416" y="4849644"/>
            <a:ext cx="8710064" cy="175432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京都市民一人ひとりが一ボランティアとして</a:t>
            </a:r>
            <a:endParaRPr lang="en-US" altLang="ja-JP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バトンタッチしていける、</a:t>
            </a:r>
            <a:endParaRPr lang="en-US" altLang="ja-JP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そんな京都であったら素晴らしい！</a:t>
            </a:r>
            <a:endParaRPr lang="ja-JP" alt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１．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ユニーズの理想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1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２．おこしや</a:t>
            </a:r>
            <a:r>
              <a:rPr lang="ja-JP" altLang="en-US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目の代わり」となることとは、「してあげる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」　　　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　こと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ではなく「情報を伝える」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こと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kumimoji="1"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アイヘルパー養成講座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２００８年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から１３回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の講座を開催し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、受講者は２００名</a:t>
            </a:r>
            <a:endParaRPr lang="ja-JP" altLang="en-US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8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２．おこしや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★活動実績</a:t>
            </a:r>
            <a:endParaRPr lang="en-US" altLang="ja-JP" sz="40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3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＜おこしや</a:t>
            </a:r>
            <a:r>
              <a:rPr lang="ja-JP" altLang="en-US" sz="3400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sz="3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京都活動開始から２０１４年７月末まで＞</a:t>
            </a:r>
            <a:endParaRPr lang="en-US" altLang="ja-JP" sz="3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・依頼者数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延べ２３２件　アイヘルパー活動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数３８０件</a:t>
            </a:r>
            <a:endParaRPr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・依頼者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の実数：１３８名</a:t>
            </a: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リピーター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として回数の多い方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は２６回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、１４回、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１１回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…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  <a:endParaRPr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・アイヘルパー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の実数：９８名</a:t>
            </a: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・アイヘルパー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の活動件数、最高：２０回、１２回、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１０回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…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。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・目的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別の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分類</a:t>
            </a:r>
            <a:endParaRPr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観光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１８６名</a:t>
            </a: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研修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５７名</a:t>
            </a: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鑑賞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６名</a:t>
            </a: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その他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６０名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293199"/>
              </p:ext>
            </p:extLst>
          </p:nvPr>
        </p:nvGraphicFramePr>
        <p:xfrm>
          <a:off x="2987824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0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２．おこしや</a:t>
            </a:r>
            <a:r>
              <a:rPr lang="ja-JP" altLang="en-US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★活動実績</a:t>
            </a:r>
            <a:endParaRPr lang="en-US" altLang="ja-JP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＜おこしや</a:t>
            </a:r>
            <a:r>
              <a:rPr lang="ja-JP" altLang="en-US" sz="2400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京都活動開始から２０１４年７月末まで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＞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・都道府県別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北海道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宮城県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栃木県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埼玉県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茨城県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千葉県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３名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東京都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５名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神奈川県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４名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 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新潟県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石川県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福井県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静岡県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愛知県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滋賀県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大阪府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３名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兵庫県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３名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endParaRPr lang="ja-JP" altLang="en-US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岡山県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広島県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６名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福岡県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鹿児島県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１名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endParaRPr lang="ja-JP" altLang="en-US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ja-JP" altLang="en-US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京都府</a:t>
            </a: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４名、内</a:t>
            </a:r>
            <a:r>
              <a:rPr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３名は京都府立視力障害者福祉</a:t>
            </a:r>
            <a:r>
              <a:rPr lang="ja-JP" altLang="en-US" sz="240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センター内</a:t>
            </a:r>
            <a:r>
              <a:rPr lang="ja-JP" altLang="en-US" sz="240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です</a:t>
            </a:r>
            <a:r>
              <a:rPr lang="en-US" altLang="ja-JP" sz="240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endParaRPr lang="en-US" altLang="ja-JP" sz="2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1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２．おこしや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３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入洛</a:t>
            </a:r>
            <a:r>
              <a:rPr lang="ja-JP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に当たっては、</a:t>
            </a:r>
            <a:r>
              <a:rPr lang="ja-JP" altLang="ja-JP" dirty="0" err="1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視覚障がい</a:t>
            </a:r>
            <a:r>
              <a:rPr lang="ja-JP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者が自ら</a:t>
            </a:r>
            <a:r>
              <a:rPr lang="ja-JP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 　</a:t>
            </a:r>
            <a:r>
              <a:rPr lang="ja-JP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プラン</a:t>
            </a:r>
            <a:r>
              <a:rPr lang="ja-JP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</a:t>
            </a:r>
            <a:r>
              <a:rPr lang="ja-JP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申し出る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ja-JP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４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窓口</a:t>
            </a:r>
            <a:r>
              <a:rPr lang="ja-JP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lang="ja-JP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役割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ja-JP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&lt;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５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&gt;</a:t>
            </a:r>
            <a:r>
              <a:rPr lang="ja-JP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盛り沢山</a:t>
            </a:r>
            <a:r>
              <a:rPr lang="ja-JP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な</a:t>
            </a:r>
            <a:r>
              <a:rPr lang="ja-JP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プラン</a:t>
            </a:r>
            <a:endParaRPr lang="en-US" altLang="ja-JP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  </a:t>
            </a:r>
            <a:r>
              <a:rPr lang="ja-JP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観光地</a:t>
            </a:r>
            <a:r>
              <a:rPr lang="ja-JP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の案内は観光</a:t>
            </a:r>
            <a:r>
              <a:rPr lang="ja-JP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ボランティアとの協力</a:t>
            </a:r>
          </a:p>
          <a:p>
            <a:pPr marL="0" indent="0">
              <a:buNone/>
            </a:pP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9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月 3"/>
          <p:cNvSpPr/>
          <p:nvPr/>
        </p:nvSpPr>
        <p:spPr>
          <a:xfrm>
            <a:off x="323528" y="188640"/>
            <a:ext cx="5904656" cy="6120680"/>
          </a:xfrm>
          <a:prstGeom prst="moon">
            <a:avLst>
              <a:gd name="adj" fmla="val 259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２．おこしや</a:t>
            </a:r>
            <a:r>
              <a:rPr lang="ja-JP" altLang="en-US" dirty="0" err="1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す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京都について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sz="3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★プランの一例</a:t>
            </a:r>
            <a:endParaRPr kumimoji="1" lang="en-US" altLang="ja-JP" sz="38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</a:t>
            </a:r>
            <a:r>
              <a:rPr lang="en-US" altLang="ja-JP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A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さん、埼玉県、２０代・男性）</a:t>
            </a:r>
          </a:p>
          <a:p>
            <a:pPr marL="0" indent="0">
              <a:buNone/>
            </a:pP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ホテル出発、　行き先：加納図子（ろうじ）、加納元信邸宅跡、武者小路千家、白峰神宮、本阿弥光悦今日屋敷跡、宝鏡寺、今日庵、不審菴、本法寺、雨宝院、本隆寺、みかにけ（ろうじ）、とりいわろう（昼食　親子丼、本隆寺近く）、千本釈迦堂、上七軒、北野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天満宮。</a:t>
            </a:r>
            <a:endParaRPr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B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さん、横浜市、６０代・ご夫婦）</a:t>
            </a:r>
          </a:p>
          <a:p>
            <a:pPr marL="0" indent="0">
              <a:buNone/>
            </a:pP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ＪＲ嵯峨嵐山駅９時５０分。トロッコ列車→トロッコ亀岡駅→折り返し→トロッコ列車→トロッコ嵐山駅。　嵐山・竹林散策。　竹林の小路→天龍寺→野々宮神社→渡月橋→嵐山公園等。　小雨決行。　雨の時はオルゴール館など。</a:t>
            </a:r>
          </a:p>
        </p:txBody>
      </p:sp>
    </p:spTree>
    <p:extLst>
      <p:ext uri="{BB962C8B-B14F-4D97-AF65-F5344CB8AC3E}">
        <p14:creationId xmlns:p14="http://schemas.microsoft.com/office/powerpoint/2010/main" val="31360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715</Words>
  <Application>Microsoft Office PowerPoint</Application>
  <PresentationFormat>画面に合わせる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HGP創英ﾌﾟﾚｾﾞﾝｽEB</vt:lpstr>
      <vt:lpstr>ＭＳ Ｐゴシック</vt:lpstr>
      <vt:lpstr>Arial</vt:lpstr>
      <vt:lpstr>Calibri</vt:lpstr>
      <vt:lpstr>Office ​​テーマ</vt:lpstr>
      <vt:lpstr>ユニーズ・おこしやす京都 ―市民参加の活動を目指して―</vt:lpstr>
      <vt:lpstr>目次</vt:lpstr>
      <vt:lpstr>１．ユニーズの理想</vt:lpstr>
      <vt:lpstr>１．ユニーズの理想</vt:lpstr>
      <vt:lpstr>２．おこしやす京都について</vt:lpstr>
      <vt:lpstr>２．おこしやす京都について</vt:lpstr>
      <vt:lpstr>２．おこしやす京都について</vt:lpstr>
      <vt:lpstr>２．おこしやす京都について</vt:lpstr>
      <vt:lpstr>２．おこしやす京都について</vt:lpstr>
      <vt:lpstr>２．おこしやす京都について</vt:lpstr>
      <vt:lpstr>２．おこしやす京都について</vt:lpstr>
      <vt:lpstr>２．おこしやす京都について</vt:lpstr>
      <vt:lpstr>２．おこしやす京都について</vt:lpstr>
      <vt:lpstr>２．おこしやす京都について</vt:lpstr>
      <vt:lpstr>３．これからの京都にあってほしいこと</vt:lpstr>
      <vt:lpstr>３．これからの京都にあってほしいこと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ユニーズ・おこしやす京都 ー市民参加の活動を目指してー</dc:title>
  <dc:creator>FJ-USER</dc:creator>
  <cp:lastModifiedBy>大西正広</cp:lastModifiedBy>
  <cp:revision>21</cp:revision>
  <cp:lastPrinted>2014-08-28T00:08:17Z</cp:lastPrinted>
  <dcterms:created xsi:type="dcterms:W3CDTF">2014-08-24T07:23:34Z</dcterms:created>
  <dcterms:modified xsi:type="dcterms:W3CDTF">2014-08-28T04:53:36Z</dcterms:modified>
</cp:coreProperties>
</file>