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71" r:id="rId6"/>
    <p:sldId id="263" r:id="rId7"/>
    <p:sldId id="261" r:id="rId8"/>
    <p:sldId id="264" r:id="rId9"/>
    <p:sldId id="265" r:id="rId10"/>
    <p:sldId id="268" r:id="rId11"/>
    <p:sldId id="272"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37245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263881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233290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56874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120804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20242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132079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163444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7958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68262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2D90033-6EA2-4480-9C08-C1B54AB7CDD8}" type="datetimeFigureOut">
              <a:rPr kumimoji="1" lang="ja-JP" altLang="en-US" smtClean="0"/>
              <a:t>2015/12/11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06297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90033-6EA2-4480-9C08-C1B54AB7CDD8}" type="datetimeFigureOut">
              <a:rPr kumimoji="1" lang="ja-JP" altLang="en-US" smtClean="0"/>
              <a:t>2015/12/11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889E7-82F6-45DD-A545-19F55926155D}" type="slidenum">
              <a:rPr kumimoji="1" lang="ja-JP" altLang="en-US" smtClean="0"/>
              <a:t>‹#›</a:t>
            </a:fld>
            <a:endParaRPr kumimoji="1" lang="ja-JP" altLang="en-US"/>
          </a:p>
        </p:txBody>
      </p:sp>
    </p:spTree>
    <p:extLst>
      <p:ext uri="{BB962C8B-B14F-4D97-AF65-F5344CB8AC3E}">
        <p14:creationId xmlns:p14="http://schemas.microsoft.com/office/powerpoint/2010/main" val="314091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月 4"/>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C:\Users\en\Downloads\舞妓さん.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005064"/>
            <a:ext cx="4138647" cy="299695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2492896"/>
            <a:ext cx="7772400" cy="1470025"/>
          </a:xfrm>
        </p:spPr>
        <p:txBody>
          <a:bodyPr>
            <a:normAutofit/>
          </a:bodyPr>
          <a:lstStyle/>
          <a:p>
            <a:r>
              <a:rPr kumimoji="1" lang="ja-JP" altLang="en-US" dirty="0" smtClean="0">
                <a:latin typeface="HGP創英ﾌﾟﾚｾﾞﾝｽEB" panose="02020800000000000000" pitchFamily="18" charset="-128"/>
                <a:ea typeface="HGP創英ﾌﾟﾚｾﾞﾝｽEB" panose="02020800000000000000" pitchFamily="18" charset="-128"/>
              </a:rPr>
              <a:t>ユニーズ京都</a:t>
            </a:r>
            <a:r>
              <a:rPr lang="en-US" altLang="ja-JP" dirty="0">
                <a:latin typeface="HGP創英ﾌﾟﾚｾﾞﾝｽEB" panose="02020800000000000000" pitchFamily="18" charset="-128"/>
                <a:ea typeface="HGP創英ﾌﾟﾚｾﾞﾝｽEB" panose="02020800000000000000" pitchFamily="18" charset="-128"/>
              </a:rPr>
              <a:t/>
            </a:r>
            <a:br>
              <a:rPr lang="en-US" altLang="ja-JP" dirty="0">
                <a:latin typeface="HGP創英ﾌﾟﾚｾﾞﾝｽEB" panose="02020800000000000000" pitchFamily="18" charset="-128"/>
                <a:ea typeface="HGP創英ﾌﾟﾚｾﾞﾝｽEB" panose="02020800000000000000" pitchFamily="18" charset="-128"/>
              </a:rPr>
            </a:br>
            <a:r>
              <a:rPr lang="en-US" altLang="ja-JP" sz="3200" dirty="0" smtClean="0">
                <a:latin typeface="HGP創英ﾌﾟﾚｾﾞﾝｽEB" panose="02020800000000000000" pitchFamily="18" charset="-128"/>
                <a:ea typeface="HGP創英ﾌﾟﾚｾﾞﾝｽEB" panose="02020800000000000000" pitchFamily="18" charset="-128"/>
              </a:rPr>
              <a:t>―</a:t>
            </a:r>
            <a:r>
              <a:rPr lang="ja-JP" altLang="en-US" sz="3200" dirty="0" smtClean="0">
                <a:latin typeface="HGP創英ﾌﾟﾚｾﾞﾝｽEB" panose="02020800000000000000" pitchFamily="18" charset="-128"/>
                <a:ea typeface="HGP創英ﾌﾟﾚｾﾞﾝｽEB" panose="02020800000000000000" pitchFamily="18" charset="-128"/>
              </a:rPr>
              <a:t>市民参加の活動を目指して</a:t>
            </a:r>
            <a:r>
              <a:rPr lang="en-US" altLang="ja-JP" sz="3200" dirty="0" smtClean="0">
                <a:latin typeface="HGP創英ﾌﾟﾚｾﾞﾝｽEB" panose="02020800000000000000" pitchFamily="18" charset="-128"/>
                <a:ea typeface="HGP創英ﾌﾟﾚｾﾞﾝｽEB" panose="02020800000000000000" pitchFamily="18" charset="-128"/>
              </a:rPr>
              <a:t>―</a:t>
            </a:r>
            <a:endParaRPr kumimoji="1" lang="ja-JP" altLang="en-US" sz="3200" dirty="0">
              <a:latin typeface="HGP創英ﾌﾟﾚｾﾞﾝｽEB" panose="02020800000000000000" pitchFamily="18" charset="-128"/>
              <a:ea typeface="HGP創英ﾌﾟﾚｾﾞﾝｽEB" panose="02020800000000000000" pitchFamily="18" charset="-128"/>
            </a:endParaRPr>
          </a:p>
        </p:txBody>
      </p:sp>
      <p:sp>
        <p:nvSpPr>
          <p:cNvPr id="3" name="サブタイトル 2"/>
          <p:cNvSpPr>
            <a:spLocks noGrp="1"/>
          </p:cNvSpPr>
          <p:nvPr>
            <p:ph type="subTitle" idx="1"/>
          </p:nvPr>
        </p:nvSpPr>
        <p:spPr>
          <a:xfrm>
            <a:off x="1331640" y="4293096"/>
            <a:ext cx="6400800" cy="1752600"/>
          </a:xfrm>
        </p:spPr>
        <p:txBody>
          <a:bodyPr>
            <a:normAutofit/>
          </a:bodyPr>
          <a:lstStyle/>
          <a:p>
            <a:r>
              <a:rPr lang="ja-JP" altLang="en-US" sz="2800" dirty="0">
                <a:latin typeface="HGP創英ﾌﾟﾚｾﾞﾝｽEB" panose="02020800000000000000" pitchFamily="18" charset="-128"/>
                <a:ea typeface="HGP創英ﾌﾟﾚｾﾞﾝｽEB" panose="02020800000000000000" pitchFamily="18" charset="-128"/>
              </a:rPr>
              <a:t>市民ボランティアグループ「ユニーズ</a:t>
            </a:r>
            <a:r>
              <a:rPr lang="ja-JP" altLang="en-US" sz="2800" dirty="0" smtClean="0">
                <a:latin typeface="HGP創英ﾌﾟﾚｾﾞﾝｽEB" panose="02020800000000000000" pitchFamily="18" charset="-128"/>
                <a:ea typeface="HGP創英ﾌﾟﾚｾﾞﾝｽEB" panose="02020800000000000000" pitchFamily="18" charset="-128"/>
              </a:rPr>
              <a:t>京都」</a:t>
            </a:r>
            <a:endParaRPr kumimoji="1" lang="ja-JP" altLang="en-US" sz="2800" dirty="0">
              <a:latin typeface="HGP創英ﾌﾟﾚｾﾞﾝｽEB" panose="02020800000000000000" pitchFamily="18" charset="-128"/>
              <a:ea typeface="HGP創英ﾌﾟﾚｾﾞﾝｽEB" panose="02020800000000000000" pitchFamily="18" charset="-128"/>
            </a:endParaRPr>
          </a:p>
        </p:txBody>
      </p:sp>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651" t="31049" r="25882" b="23186"/>
          <a:stretch/>
        </p:blipFill>
        <p:spPr bwMode="auto">
          <a:xfrm>
            <a:off x="179513" y="4152037"/>
            <a:ext cx="1296144" cy="78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243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pPr marL="0" indent="0"/>
            <a:r>
              <a:rPr lang="ja-JP" altLang="en-US" smtClean="0">
                <a:latin typeface="HGP創英ﾌﾟﾚｾﾞﾝｽEB" panose="02020800000000000000" pitchFamily="18" charset="-128"/>
                <a:ea typeface="HGP創英ﾌﾟﾚｾﾞﾝｽEB" panose="02020800000000000000" pitchFamily="18" charset="-128"/>
              </a:rPr>
              <a:t>ユニーズ</a:t>
            </a:r>
            <a:r>
              <a:rPr lang="ja-JP" altLang="en-US" dirty="0" smtClean="0">
                <a:latin typeface="HGP創英ﾌﾟﾚｾﾞﾝｽEB" panose="02020800000000000000" pitchFamily="18" charset="-128"/>
                <a:ea typeface="HGP創英ﾌﾟﾚｾﾞﾝｽEB" panose="02020800000000000000" pitchFamily="18" charset="-128"/>
              </a:rPr>
              <a:t>京都の目標</a:t>
            </a:r>
            <a:endParaRPr lang="en-US" altLang="ja-JP"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p:cNvSpPr>
            <a:spLocks noGrp="1"/>
          </p:cNvSpPr>
          <p:nvPr>
            <p:ph idx="1"/>
          </p:nvPr>
        </p:nvSpPr>
        <p:spPr/>
        <p:txBody>
          <a:bodyPr/>
          <a:lstStyle/>
          <a:p>
            <a:pPr marL="0" indent="0" algn="ctr">
              <a:buNone/>
            </a:pPr>
            <a:endParaRPr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lgn="ctr">
              <a:buNone/>
            </a:pPr>
            <a:endParaRPr lang="en-US" altLang="ja-JP" sz="3600" dirty="0">
              <a:latin typeface="HGP創英ﾌﾟﾚｾﾞﾝｽEB" panose="02020800000000000000" pitchFamily="18" charset="-128"/>
              <a:ea typeface="HGP創英ﾌﾟﾚｾﾞﾝｽEB" panose="02020800000000000000" pitchFamily="18" charset="-128"/>
            </a:endParaRPr>
          </a:p>
          <a:p>
            <a:pPr marL="0" indent="0" algn="ctr">
              <a:buNone/>
            </a:pPr>
            <a:r>
              <a:rPr lang="ja-JP" altLang="en-US" sz="3600" dirty="0" smtClean="0">
                <a:latin typeface="HGP創英ﾌﾟﾚｾﾞﾝｽEB" panose="02020800000000000000" pitchFamily="18" charset="-128"/>
                <a:ea typeface="HGP創英ﾌﾟﾚｾﾞﾝｽEB" panose="02020800000000000000" pitchFamily="18" charset="-128"/>
              </a:rPr>
              <a:t>京都</a:t>
            </a:r>
            <a:r>
              <a:rPr lang="ja-JP" altLang="en-US" sz="3600" dirty="0">
                <a:latin typeface="HGP創英ﾌﾟﾚｾﾞﾝｽEB" panose="02020800000000000000" pitchFamily="18" charset="-128"/>
                <a:ea typeface="HGP創英ﾌﾟﾚｾﾞﾝｽEB" panose="02020800000000000000" pitchFamily="18" charset="-128"/>
              </a:rPr>
              <a:t>市民誰もが入洛する</a:t>
            </a:r>
            <a:r>
              <a:rPr lang="ja-JP" altLang="en-US" sz="3600" dirty="0" err="1">
                <a:latin typeface="HGP創英ﾌﾟﾚｾﾞﾝｽEB" panose="02020800000000000000" pitchFamily="18" charset="-128"/>
                <a:ea typeface="HGP創英ﾌﾟﾚｾﾞﾝｽEB" panose="02020800000000000000" pitchFamily="18" charset="-128"/>
              </a:rPr>
              <a:t>視覚障がい</a:t>
            </a:r>
            <a:r>
              <a:rPr lang="ja-JP" altLang="en-US" sz="3600" dirty="0">
                <a:latin typeface="HGP創英ﾌﾟﾚｾﾞﾝｽEB" panose="02020800000000000000" pitchFamily="18" charset="-128"/>
                <a:ea typeface="HGP創英ﾌﾟﾚｾﾞﾝｽEB" panose="02020800000000000000" pitchFamily="18" charset="-128"/>
              </a:rPr>
              <a:t>者</a:t>
            </a:r>
            <a:r>
              <a:rPr lang="ja-JP" altLang="en-US" sz="3600" dirty="0" smtClean="0">
                <a:latin typeface="HGP創英ﾌﾟﾚｾﾞﾝｽEB" panose="02020800000000000000" pitchFamily="18" charset="-128"/>
                <a:ea typeface="HGP創英ﾌﾟﾚｾﾞﾝｽEB" panose="02020800000000000000" pitchFamily="18" charset="-128"/>
              </a:rPr>
              <a:t>を</a:t>
            </a:r>
            <a:endParaRPr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lgn="ctr">
              <a:buNone/>
            </a:pPr>
            <a:r>
              <a:rPr lang="ja-JP" altLang="en-US" sz="3600" dirty="0" smtClean="0">
                <a:latin typeface="HGP創英ﾌﾟﾚｾﾞﾝｽEB" panose="02020800000000000000" pitchFamily="18" charset="-128"/>
                <a:ea typeface="HGP創英ﾌﾟﾚｾﾞﾝｽEB" panose="02020800000000000000" pitchFamily="18" charset="-128"/>
              </a:rPr>
              <a:t>暖かく</a:t>
            </a:r>
            <a:r>
              <a:rPr lang="ja-JP" altLang="en-US" sz="3600" dirty="0">
                <a:latin typeface="HGP創英ﾌﾟﾚｾﾞﾝｽEB" panose="02020800000000000000" pitchFamily="18" charset="-128"/>
                <a:ea typeface="HGP創英ﾌﾟﾚｾﾞﾝｽEB" panose="02020800000000000000" pitchFamily="18" charset="-128"/>
              </a:rPr>
              <a:t>安全にサポートできる</a:t>
            </a:r>
            <a:r>
              <a:rPr lang="ja-JP" altLang="en-US" sz="3600" dirty="0" smtClean="0">
                <a:latin typeface="HGP創英ﾌﾟﾚｾﾞﾝｽEB" panose="02020800000000000000" pitchFamily="18" charset="-128"/>
                <a:ea typeface="HGP創英ﾌﾟﾚｾﾞﾝｽEB" panose="02020800000000000000" pitchFamily="18" charset="-128"/>
              </a:rPr>
              <a:t>こと</a:t>
            </a:r>
            <a:endParaRPr lang="en-US" altLang="ja-JP" sz="3600"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24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3802574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p:txBody>
          <a:bodyPr/>
          <a:lstStyle/>
          <a:p>
            <a:pPr marL="0" lvl="0" indent="0" algn="ctr">
              <a:buNone/>
            </a:pPr>
            <a:endParaRPr lang="en-US" altLang="ja-JP" sz="3600" dirty="0" smtClean="0">
              <a:latin typeface="HGP創英ﾌﾟﾚｾﾞﾝｽEB" panose="02020800000000000000" pitchFamily="18" charset="-128"/>
              <a:ea typeface="HGP創英ﾌﾟﾚｾﾞﾝｽEB" panose="02020800000000000000" pitchFamily="18" charset="-128"/>
            </a:endParaRPr>
          </a:p>
          <a:p>
            <a:pPr marL="0" lvl="0" indent="0" algn="ctr">
              <a:buNone/>
            </a:pPr>
            <a:r>
              <a:rPr lang="ja-JP" altLang="en-US" sz="4000" dirty="0">
                <a:latin typeface="HGP創英ﾌﾟﾚｾﾞﾝｽEB" panose="02020800000000000000" pitchFamily="18" charset="-128"/>
                <a:ea typeface="HGP創英ﾌﾟﾚｾﾞﾝｽEB" panose="02020800000000000000" pitchFamily="18" charset="-128"/>
              </a:rPr>
              <a:t>ご</a:t>
            </a:r>
            <a:r>
              <a:rPr lang="ja-JP" altLang="en-US" sz="4000" dirty="0" smtClean="0">
                <a:latin typeface="HGP創英ﾌﾟﾚｾﾞﾝｽEB" panose="02020800000000000000" pitchFamily="18" charset="-128"/>
                <a:ea typeface="HGP創英ﾌﾟﾚｾﾞﾝｽEB" panose="02020800000000000000" pitchFamily="18" charset="-128"/>
              </a:rPr>
              <a:t>静聴ありがとうございました</a:t>
            </a:r>
            <a:endParaRPr lang="en-US" altLang="ja-JP" sz="4000" dirty="0" smtClean="0">
              <a:latin typeface="HGP創英ﾌﾟﾚｾﾞﾝｽEB" panose="02020800000000000000" pitchFamily="18" charset="-128"/>
              <a:ea typeface="HGP創英ﾌﾟﾚｾﾞﾝｽEB" panose="02020800000000000000" pitchFamily="18" charset="-128"/>
            </a:endParaRPr>
          </a:p>
          <a:p>
            <a:pPr marL="0" lvl="0" indent="0" algn="ctr">
              <a:buNone/>
            </a:pPr>
            <a:endParaRPr lang="en-US" altLang="ja-JP" sz="3600" dirty="0">
              <a:latin typeface="HGP創英ﾌﾟﾚｾﾞﾝｽEB" panose="02020800000000000000" pitchFamily="18" charset="-128"/>
              <a:ea typeface="HGP創英ﾌﾟﾚｾﾞﾝｽEB" panose="02020800000000000000" pitchFamily="18" charset="-128"/>
            </a:endParaRPr>
          </a:p>
          <a:p>
            <a:pPr marL="0" lvl="0" indent="0" algn="ctr">
              <a:buNone/>
            </a:pPr>
            <a:r>
              <a:rPr lang="ja-JP" altLang="en-US" dirty="0" smtClean="0">
                <a:latin typeface="HGP創英ﾌﾟﾚｾﾞﾝｽEB" panose="02020800000000000000" pitchFamily="18" charset="-128"/>
                <a:ea typeface="HGP創英ﾌﾟﾚｾﾞﾝｽEB" panose="02020800000000000000" pitchFamily="18" charset="-128"/>
              </a:rPr>
              <a:t>市民</a:t>
            </a:r>
            <a:r>
              <a:rPr lang="ja-JP" altLang="en-US" dirty="0">
                <a:latin typeface="HGP創英ﾌﾟﾚｾﾞﾝｽEB" panose="02020800000000000000" pitchFamily="18" charset="-128"/>
                <a:ea typeface="HGP創英ﾌﾟﾚｾﾞﾝｽEB" panose="02020800000000000000" pitchFamily="18" charset="-128"/>
              </a:rPr>
              <a:t>ボランティアグループ「ユニーズ京都」</a:t>
            </a:r>
          </a:p>
          <a:p>
            <a:endParaRPr kumimoji="1" lang="ja-JP" altLang="en-US" dirty="0"/>
          </a:p>
        </p:txBody>
      </p:sp>
      <p:pic>
        <p:nvPicPr>
          <p:cNvPr id="5"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651" t="31049" r="25882" b="23186"/>
          <a:stretch/>
        </p:blipFill>
        <p:spPr bwMode="auto">
          <a:xfrm>
            <a:off x="3498356" y="4622337"/>
            <a:ext cx="2750574" cy="167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12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latin typeface="HGP創英ﾌﾟﾚｾﾞﾝｽEB" panose="02020800000000000000" pitchFamily="18" charset="-128"/>
                <a:ea typeface="HGP創英ﾌﾟﾚｾﾞﾝｽEB" panose="02020800000000000000" pitchFamily="18" charset="-128"/>
              </a:rPr>
              <a:t>ユニーズ</a:t>
            </a:r>
            <a:r>
              <a:rPr lang="ja-JP" altLang="en-US" dirty="0">
                <a:latin typeface="HGP創英ﾌﾟﾚｾﾞﾝｽEB" panose="02020800000000000000" pitchFamily="18" charset="-128"/>
                <a:ea typeface="HGP創英ﾌﾟﾚｾﾞﾝｽEB" panose="02020800000000000000" pitchFamily="18" charset="-128"/>
              </a:rPr>
              <a:t>京都について</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p:cNvSpPr>
            <a:spLocks noGrp="1"/>
          </p:cNvSpPr>
          <p:nvPr>
            <p:ph idx="1"/>
          </p:nvPr>
        </p:nvSpPr>
        <p:spPr>
          <a:xfrm>
            <a:off x="467544" y="2299181"/>
            <a:ext cx="8229600" cy="2569980"/>
          </a:xfrm>
        </p:spPr>
        <p:txBody>
          <a:bodyPr/>
          <a:lstStyle/>
          <a:p>
            <a:pPr marL="0" indent="0">
              <a:buNone/>
            </a:pPr>
            <a:r>
              <a:rPr lang="ja-JP" altLang="en-US" dirty="0">
                <a:solidFill>
                  <a:schemeClr val="accent6">
                    <a:lumMod val="50000"/>
                  </a:schemeClr>
                </a:solidFill>
                <a:latin typeface="HGP創英ﾌﾟﾚｾﾞﾝｽEB" panose="02020800000000000000" pitchFamily="18" charset="-128"/>
                <a:ea typeface="HGP創英ﾌﾟﾚｾﾞﾝｽEB" panose="02020800000000000000" pitchFamily="18" charset="-128"/>
              </a:rPr>
              <a:t>「知ること、それが理解への第一歩</a:t>
            </a:r>
            <a:r>
              <a:rPr lang="ja-JP" altLang="en-US" dirty="0" smtClean="0">
                <a:solidFill>
                  <a:schemeClr val="accent6">
                    <a:lumMod val="50000"/>
                  </a:schemeClr>
                </a:solidFill>
                <a:latin typeface="HGP創英ﾌﾟﾚｾﾞﾝｽEB" panose="02020800000000000000" pitchFamily="18" charset="-128"/>
                <a:ea typeface="HGP創英ﾌﾟﾚｾﾞﾝｽEB" panose="02020800000000000000" pitchFamily="18" charset="-128"/>
              </a:rPr>
              <a:t>」</a:t>
            </a:r>
            <a:endParaRPr lang="en-US" altLang="ja-JP" dirty="0" smtClean="0">
              <a:solidFill>
                <a:schemeClr val="accent6">
                  <a:lumMod val="50000"/>
                </a:schemeClr>
              </a:solidFill>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ｺﾞｼｯｸM" panose="020B0600000000000000" pitchFamily="50" charset="-128"/>
                <a:ea typeface="HGPｺﾞｼｯｸM" panose="020B0600000000000000" pitchFamily="50" charset="-128"/>
              </a:rPr>
              <a:t>をスローガンに、</a:t>
            </a:r>
            <a:r>
              <a:rPr lang="ja-JP" altLang="en-US" dirty="0" err="1">
                <a:latin typeface="HGPｺﾞｼｯｸM" panose="020B0600000000000000" pitchFamily="50" charset="-128"/>
                <a:ea typeface="HGPｺﾞｼｯｸM" panose="020B0600000000000000" pitchFamily="50" charset="-128"/>
              </a:rPr>
              <a:t>視覚障がい</a:t>
            </a:r>
            <a:r>
              <a:rPr lang="ja-JP" altLang="en-US" dirty="0">
                <a:latin typeface="HGPｺﾞｼｯｸM" panose="020B0600000000000000" pitchFamily="50" charset="-128"/>
                <a:ea typeface="HGPｺﾞｼｯｸM" panose="020B0600000000000000" pitchFamily="50" charset="-128"/>
              </a:rPr>
              <a:t>者と晴眼者が一緒に活動する市民ボランティアグループです。</a:t>
            </a:r>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10546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ユニーズ</a:t>
            </a:r>
            <a:r>
              <a:rPr lang="ja-JP" altLang="en-US" dirty="0">
                <a:latin typeface="HGP創英ﾌﾟﾚｾﾞﾝｽEB" panose="02020800000000000000" pitchFamily="18" charset="-128"/>
                <a:ea typeface="HGP創英ﾌﾟﾚｾﾞﾝｽEB" panose="02020800000000000000" pitchFamily="18" charset="-128"/>
              </a:rPr>
              <a:t>京都について</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p:cNvSpPr>
            <a:spLocks noGrp="1"/>
          </p:cNvSpPr>
          <p:nvPr>
            <p:ph idx="1"/>
          </p:nvPr>
        </p:nvSpPr>
        <p:spPr>
          <a:xfrm>
            <a:off x="467544" y="1412776"/>
            <a:ext cx="8229600" cy="4896544"/>
          </a:xfrm>
        </p:spPr>
        <p:txBody>
          <a:bodyPr>
            <a:normAutofit fontScale="92500" lnSpcReduction="20000"/>
          </a:bodyPr>
          <a:lstStyle/>
          <a:p>
            <a:pPr marL="0" indent="0">
              <a:buNone/>
            </a:pPr>
            <a:r>
              <a:rPr lang="ja-JP" altLang="en-US" b="1" dirty="0" smtClean="0">
                <a:latin typeface="HGPｺﾞｼｯｸM" panose="020B0600000000000000" pitchFamily="50" charset="-128"/>
                <a:ea typeface="HGPｺﾞｼｯｸM" panose="020B0600000000000000" pitchFamily="50" charset="-128"/>
              </a:rPr>
              <a:t>①１９７０年</a:t>
            </a:r>
            <a:r>
              <a:rPr lang="ja-JP" altLang="en-US" b="1" dirty="0">
                <a:latin typeface="HGPｺﾞｼｯｸM" panose="020B0600000000000000" pitchFamily="50" charset="-128"/>
                <a:ea typeface="HGPｺﾞｼｯｸM" panose="020B0600000000000000" pitchFamily="50" charset="-128"/>
              </a:rPr>
              <a:t>、「晴・盲一体」をスローガンに盲福研として発足。</a:t>
            </a:r>
          </a:p>
          <a:p>
            <a:pPr marL="0" indent="0">
              <a:buNone/>
            </a:pPr>
            <a:endParaRPr lang="ja-JP" altLang="en-US" b="1" dirty="0">
              <a:latin typeface="HGPｺﾞｼｯｸM" panose="020B0600000000000000" pitchFamily="50" charset="-128"/>
              <a:ea typeface="HGPｺﾞｼｯｸM" panose="020B0600000000000000" pitchFamily="50" charset="-128"/>
            </a:endParaRPr>
          </a:p>
          <a:p>
            <a:pPr marL="0" indent="0">
              <a:buNone/>
            </a:pPr>
            <a:r>
              <a:rPr lang="ja-JP" altLang="en-US" b="1" dirty="0">
                <a:latin typeface="HGPｺﾞｼｯｸM" panose="020B0600000000000000" pitchFamily="50" charset="-128"/>
                <a:ea typeface="HGPｺﾞｼｯｸM" panose="020B0600000000000000" pitchFamily="50" charset="-128"/>
              </a:rPr>
              <a:t>②１９７１年、「点字教室」開講：毎水曜日の夜</a:t>
            </a:r>
          </a:p>
          <a:p>
            <a:pPr marL="0" indent="0">
              <a:buNone/>
            </a:pPr>
            <a:endParaRPr lang="ja-JP" altLang="en-US" b="1" dirty="0">
              <a:latin typeface="HGPｺﾞｼｯｸM" panose="020B0600000000000000" pitchFamily="50" charset="-128"/>
              <a:ea typeface="HGPｺﾞｼｯｸM" panose="020B0600000000000000" pitchFamily="50" charset="-128"/>
            </a:endParaRPr>
          </a:p>
          <a:p>
            <a:pPr marL="0" indent="0">
              <a:buNone/>
            </a:pPr>
            <a:r>
              <a:rPr lang="ja-JP" altLang="en-US" b="1" dirty="0" smtClean="0">
                <a:latin typeface="HGPｺﾞｼｯｸM" panose="020B0600000000000000" pitchFamily="50" charset="-128"/>
                <a:ea typeface="HGPｺﾞｼｯｸM" panose="020B0600000000000000" pitchFamily="50" charset="-128"/>
              </a:rPr>
              <a:t>③１９８１年</a:t>
            </a:r>
            <a:r>
              <a:rPr lang="ja-JP" altLang="en-US" b="1" dirty="0">
                <a:latin typeface="HGPｺﾞｼｯｸM" panose="020B0600000000000000" pitchFamily="50" charset="-128"/>
                <a:ea typeface="HGPｺﾞｼｯｸM" panose="020B0600000000000000" pitchFamily="50" charset="-128"/>
              </a:rPr>
              <a:t>、点字メニュー設置の活動開始</a:t>
            </a:r>
          </a:p>
          <a:p>
            <a:pPr marL="0" indent="0">
              <a:buNone/>
            </a:pPr>
            <a:r>
              <a:rPr lang="en-US" altLang="ja-JP" b="1" dirty="0">
                <a:latin typeface="HGPｺﾞｼｯｸM" panose="020B0600000000000000" pitchFamily="50" charset="-128"/>
                <a:ea typeface="HGPｺﾞｼｯｸM" panose="020B0600000000000000" pitchFamily="50" charset="-128"/>
              </a:rPr>
              <a:t>※</a:t>
            </a:r>
            <a:r>
              <a:rPr lang="ja-JP" altLang="en-US" b="1" dirty="0">
                <a:latin typeface="HGPｺﾞｼｯｸM" panose="020B0600000000000000" pitchFamily="50" charset="-128"/>
                <a:ea typeface="HGPｺﾞｼｯｸM" panose="020B0600000000000000" pitchFamily="50" charset="-128"/>
              </a:rPr>
              <a:t>点字を文字として位置付ける一助として。</a:t>
            </a:r>
          </a:p>
          <a:p>
            <a:pPr marL="0" indent="0">
              <a:buNone/>
            </a:pPr>
            <a:r>
              <a:rPr lang="en-US" altLang="ja-JP" b="1" dirty="0">
                <a:latin typeface="HGPｺﾞｼｯｸM" panose="020B0600000000000000" pitchFamily="50" charset="-128"/>
                <a:ea typeface="HGPｺﾞｼｯｸM" panose="020B0600000000000000" pitchFamily="50" charset="-128"/>
              </a:rPr>
              <a:t>※</a:t>
            </a:r>
            <a:r>
              <a:rPr lang="ja-JP" altLang="en-US" b="1" dirty="0">
                <a:latin typeface="HGPｺﾞｼｯｸM" panose="020B0600000000000000" pitchFamily="50" charset="-128"/>
                <a:ea typeface="HGPｺﾞｼｯｸM" panose="020B0600000000000000" pitchFamily="50" charset="-128"/>
              </a:rPr>
              <a:t>「選べる自由」を得るために。</a:t>
            </a:r>
          </a:p>
          <a:p>
            <a:pPr marL="0" indent="0">
              <a:buNone/>
            </a:pPr>
            <a:r>
              <a:rPr lang="en-US" altLang="ja-JP" b="1" dirty="0">
                <a:latin typeface="HGPｺﾞｼｯｸM" panose="020B0600000000000000" pitchFamily="50" charset="-128"/>
                <a:ea typeface="HGPｺﾞｼｯｸM" panose="020B0600000000000000" pitchFamily="50" charset="-128"/>
              </a:rPr>
              <a:t>※</a:t>
            </a:r>
            <a:r>
              <a:rPr lang="ja-JP" altLang="en-US" b="1" dirty="0">
                <a:latin typeface="HGPｺﾞｼｯｸM" panose="020B0600000000000000" pitchFamily="50" charset="-128"/>
                <a:ea typeface="HGPｺﾞｼｯｸM" panose="020B0600000000000000" pitchFamily="50" charset="-128"/>
              </a:rPr>
              <a:t>点字メニュー製作費の一部をお店負担で。</a:t>
            </a:r>
          </a:p>
          <a:p>
            <a:pPr marL="0" indent="0">
              <a:buNone/>
            </a:pPr>
            <a:r>
              <a:rPr lang="ja-JP" altLang="en-US" b="1" dirty="0">
                <a:latin typeface="HGPｺﾞｼｯｸM" panose="020B0600000000000000" pitchFamily="50" charset="-128"/>
                <a:ea typeface="HGPｺﾞｼｯｸM" panose="020B0600000000000000" pitchFamily="50" charset="-128"/>
              </a:rPr>
              <a:t>　</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90721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latin typeface="HGP創英ﾌﾟﾚｾﾞﾝｽEB" panose="02020800000000000000" pitchFamily="18" charset="-128"/>
                <a:ea typeface="HGP創英ﾌﾟﾚｾﾞﾝｽEB" panose="02020800000000000000" pitchFamily="18" charset="-128"/>
              </a:rPr>
              <a:t>点字メニュー設置パンフレット</a:t>
            </a:r>
            <a:endParaRPr kumimoji="1" lang="ja-JP" altLang="en-US"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p:cNvSpPr>
            <a:spLocks noGrp="1"/>
          </p:cNvSpPr>
          <p:nvPr>
            <p:ph idx="1"/>
          </p:nvPr>
        </p:nvSpPr>
        <p:spPr/>
        <p:txBody>
          <a:bodyPr/>
          <a:lstStyle/>
          <a:p>
            <a:pPr marL="0" indent="0">
              <a:buNone/>
            </a:pPr>
            <a:r>
              <a:rPr lang="ja-JP" altLang="en-US" dirty="0" smtClean="0">
                <a:latin typeface="HGPｺﾞｼｯｸM" panose="020B0600000000000000" pitchFamily="50" charset="-128"/>
                <a:ea typeface="HGPｺﾞｼｯｸM" panose="020B0600000000000000" pitchFamily="50" charset="-128"/>
              </a:rPr>
              <a:t>・全国</a:t>
            </a:r>
            <a:r>
              <a:rPr lang="ja-JP" altLang="en-US" dirty="0">
                <a:latin typeface="HGPｺﾞｼｯｸM" panose="020B0600000000000000" pitchFamily="50" charset="-128"/>
                <a:ea typeface="HGPｺﾞｼｯｸM" panose="020B0600000000000000" pitchFamily="50" charset="-128"/>
              </a:rPr>
              <a:t>視覚障害者外出支援連絡会（</a:t>
            </a:r>
            <a:r>
              <a:rPr lang="ja-JP" altLang="en-US" dirty="0" smtClean="0">
                <a:latin typeface="HGPｺﾞｼｯｸM" panose="020B0600000000000000" pitchFamily="50" charset="-128"/>
                <a:ea typeface="HGPｺﾞｼｯｸM" panose="020B0600000000000000" pitchFamily="50" charset="-128"/>
              </a:rPr>
              <a:t>ＪＢＯＳ）に</a:t>
            </a:r>
            <a:endParaRPr lang="en-US" altLang="ja-JP" dirty="0" smtClean="0">
              <a:latin typeface="HGPｺﾞｼｯｸM" panose="020B0600000000000000" pitchFamily="50" charset="-128"/>
              <a:ea typeface="HGPｺﾞｼｯｸM" panose="020B0600000000000000" pitchFamily="50" charset="-128"/>
            </a:endParaRPr>
          </a:p>
          <a:p>
            <a:pPr marL="0" indent="0">
              <a:buNone/>
            </a:pPr>
            <a:r>
              <a:rPr lang="ja-JP" altLang="en-US" dirty="0" smtClean="0">
                <a:latin typeface="HGPｺﾞｼｯｸM" panose="020B0600000000000000" pitchFamily="50" charset="-128"/>
                <a:ea typeface="HGPｺﾞｼｯｸM" panose="020B0600000000000000" pitchFamily="50" charset="-128"/>
              </a:rPr>
              <a:t>２００８年</a:t>
            </a:r>
            <a:r>
              <a:rPr lang="ja-JP" altLang="en-US" dirty="0">
                <a:latin typeface="HGPｺﾞｼｯｸM" panose="020B0600000000000000" pitchFamily="50" charset="-128"/>
                <a:ea typeface="HGPｺﾞｼｯｸM" panose="020B0600000000000000" pitchFamily="50" charset="-128"/>
              </a:rPr>
              <a:t>から加盟</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pPr marL="0" indent="0">
              <a:buNone/>
            </a:pPr>
            <a:endParaRPr kumimoji="1" lang="en-US" altLang="ja-JP" dirty="0">
              <a:latin typeface="HGPｺﾞｼｯｸM" panose="020B0600000000000000" pitchFamily="50" charset="-128"/>
              <a:ea typeface="HGPｺﾞｼｯｸM" panose="020B0600000000000000" pitchFamily="50" charset="-128"/>
            </a:endParaRPr>
          </a:p>
          <a:p>
            <a:pPr marL="0" indent="0">
              <a:buNone/>
            </a:pPr>
            <a:r>
              <a:rPr lang="ja-JP" altLang="en-US" dirty="0" smtClean="0">
                <a:latin typeface="HGPｺﾞｼｯｸM" panose="020B0600000000000000" pitchFamily="50" charset="-128"/>
                <a:ea typeface="HGPｺﾞｼｯｸM" panose="020B0600000000000000" pitchFamily="50" charset="-128"/>
              </a:rPr>
              <a:t>・活動</a:t>
            </a:r>
            <a:r>
              <a:rPr lang="ja-JP" altLang="en-US" dirty="0">
                <a:latin typeface="HGPｺﾞｼｯｸM" panose="020B0600000000000000" pitchFamily="50" charset="-128"/>
                <a:ea typeface="HGPｺﾞｼｯｸM" panose="020B0600000000000000" pitchFamily="50" charset="-128"/>
              </a:rPr>
              <a:t>のコンセプトは</a:t>
            </a:r>
            <a:r>
              <a:rPr lang="ja-JP" altLang="en-US" dirty="0">
                <a:solidFill>
                  <a:schemeClr val="accent6">
                    <a:lumMod val="50000"/>
                  </a:schemeClr>
                </a:solidFill>
                <a:latin typeface="HGP創英ﾌﾟﾚｾﾞﾝｽEB" panose="02020800000000000000" pitchFamily="18" charset="-128"/>
                <a:ea typeface="HGP創英ﾌﾟﾚｾﾞﾝｽEB" panose="02020800000000000000" pitchFamily="18" charset="-128"/>
              </a:rPr>
              <a:t>「目の提供に徹する」</a:t>
            </a:r>
            <a:r>
              <a:rPr lang="ja-JP" altLang="en-US" dirty="0">
                <a:latin typeface="HGPｺﾞｼｯｸM" panose="020B0600000000000000" pitchFamily="50" charset="-128"/>
                <a:ea typeface="HGPｺﾞｼｯｸM" panose="020B0600000000000000" pitchFamily="50" charset="-128"/>
              </a:rPr>
              <a:t>こと。</a:t>
            </a:r>
            <a:endParaRPr kumimoji="1" lang="en-US" altLang="ja-JP" dirty="0">
              <a:latin typeface="HGPｺﾞｼｯｸM" panose="020B0600000000000000" pitchFamily="50" charset="-128"/>
              <a:ea typeface="HGPｺﾞｼｯｸM" panose="020B0600000000000000" pitchFamily="50" charset="-128"/>
            </a:endParaRPr>
          </a:p>
          <a:p>
            <a:pPr marL="0" indent="0">
              <a:buNone/>
            </a:pPr>
            <a:endParaRPr kumimoji="1" lang="en-US" altLang="ja-JP"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dirty="0">
                <a:latin typeface="HGPｺﾞｼｯｸM" panose="020B0600000000000000" pitchFamily="50" charset="-128"/>
                <a:ea typeface="HGPｺﾞｼｯｸM" panose="020B0600000000000000" pitchFamily="50" charset="-128"/>
              </a:rPr>
              <a:t>・</a:t>
            </a:r>
            <a:r>
              <a:rPr lang="ja-JP" altLang="en-US" dirty="0" smtClean="0">
                <a:latin typeface="HGPｺﾞｼｯｸM" panose="020B0600000000000000" pitchFamily="50" charset="-128"/>
                <a:ea typeface="HGPｺﾞｼｯｸM" panose="020B0600000000000000" pitchFamily="50" charset="-128"/>
              </a:rPr>
              <a:t>「</a:t>
            </a:r>
            <a:r>
              <a:rPr lang="en-US" altLang="ja-JP" dirty="0">
                <a:latin typeface="HGPｺﾞｼｯｸM" panose="020B0600000000000000" pitchFamily="50" charset="-128"/>
                <a:ea typeface="HGPｺﾞｼｯｸM" panose="020B0600000000000000" pitchFamily="50" charset="-128"/>
              </a:rPr>
              <a:t>eye helper</a:t>
            </a:r>
            <a:r>
              <a:rPr lang="ja-JP" altLang="en-US" dirty="0" smtClean="0">
                <a:latin typeface="HGPｺﾞｼｯｸM" panose="020B0600000000000000" pitchFamily="50" charset="-128"/>
                <a:ea typeface="HGPｺﾞｼｯｸM" panose="020B0600000000000000" pitchFamily="50" charset="-128"/>
              </a:rPr>
              <a:t>」</a:t>
            </a:r>
            <a:endParaRPr kumimoji="1" lang="ja-JP" altLang="en-US" dirty="0">
              <a:latin typeface="HGPｺﾞｼｯｸM" panose="020B0600000000000000" pitchFamily="50" charset="-128"/>
              <a:ea typeface="HGPｺﾞｼｯｸM" panose="020B0600000000000000" pitchFamily="50" charset="-128"/>
            </a:endParaRPr>
          </a:p>
        </p:txBody>
      </p:sp>
      <p:pic>
        <p:nvPicPr>
          <p:cNvPr id="5" name="図 4"/>
          <p:cNvPicPr>
            <a:picLocks noChangeAspect="1"/>
          </p:cNvPicPr>
          <p:nvPr/>
        </p:nvPicPr>
        <p:blipFill rotWithShape="1">
          <a:blip r:embed="rId2"/>
          <a:srcRect l="2101" t="4999" r="50644" b="39325"/>
          <a:stretch/>
        </p:blipFill>
        <p:spPr>
          <a:xfrm>
            <a:off x="179512" y="1268760"/>
            <a:ext cx="8507288" cy="5637980"/>
          </a:xfrm>
          <a:prstGeom prst="rect">
            <a:avLst/>
          </a:prstGeom>
        </p:spPr>
      </p:pic>
    </p:spTree>
    <p:extLst>
      <p:ext uri="{BB962C8B-B14F-4D97-AF65-F5344CB8AC3E}">
        <p14:creationId xmlns:p14="http://schemas.microsoft.com/office/powerpoint/2010/main" val="3711868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ユニーズ京都</a:t>
            </a:r>
            <a:r>
              <a:rPr lang="ja-JP" altLang="en-US" dirty="0">
                <a:latin typeface="HGP創英ﾌﾟﾚｾﾞﾝｽEB" panose="02020800000000000000" pitchFamily="18" charset="-128"/>
                <a:ea typeface="HGP創英ﾌﾟﾚｾﾞﾝｽEB" panose="02020800000000000000" pitchFamily="18" charset="-128"/>
              </a:rPr>
              <a:t>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smtClean="0">
                <a:latin typeface="HGP創英ﾌﾟﾚｾﾞﾝｽEB" panose="02020800000000000000" pitchFamily="18" charset="-128"/>
                <a:ea typeface="HGP創英ﾌﾟﾚｾﾞﾝｽEB" panose="02020800000000000000" pitchFamily="18" charset="-128"/>
              </a:rPr>
              <a:t>⑤１９９６年および２００１年、</a:t>
            </a:r>
            <a:r>
              <a:rPr lang="ja-JP" altLang="en-US" sz="2400" dirty="0">
                <a:latin typeface="HGP創英ﾌﾟﾚｾﾞﾝｽEB" panose="02020800000000000000" pitchFamily="18" charset="-128"/>
                <a:ea typeface="HGP創英ﾌﾟﾚｾﾞﾝｽEB" panose="02020800000000000000" pitchFamily="18" charset="-128"/>
              </a:rPr>
              <a:t>市バス音声ガイド実態調査</a:t>
            </a:r>
          </a:p>
          <a:p>
            <a:pPr marL="0" indent="0">
              <a:buNone/>
            </a:pPr>
            <a:r>
              <a:rPr lang="en-US" altLang="ja-JP" sz="2400" dirty="0">
                <a:latin typeface="HGP創英ﾌﾟﾚｾﾞﾝｽEB" panose="02020800000000000000" pitchFamily="18" charset="-128"/>
                <a:ea typeface="HGP創英ﾌﾟﾚｾﾞﾝｽEB" panose="02020800000000000000" pitchFamily="18" charset="-128"/>
              </a:rPr>
              <a:t>※</a:t>
            </a:r>
            <a:r>
              <a:rPr lang="ja-JP" altLang="en-US" sz="2400" dirty="0">
                <a:latin typeface="HGP創英ﾌﾟﾚｾﾞﾝｽEB" panose="02020800000000000000" pitchFamily="18" charset="-128"/>
                <a:ea typeface="HGP創英ﾌﾟﾚｾﾞﾝｽEB" panose="02020800000000000000" pitchFamily="18" charset="-128"/>
              </a:rPr>
              <a:t>ハード・ソフト面から見た調査</a:t>
            </a:r>
          </a:p>
          <a:p>
            <a:pPr marL="0" indent="0">
              <a:buNone/>
            </a:pPr>
            <a:r>
              <a:rPr lang="en-US" altLang="ja-JP" sz="2400" dirty="0">
                <a:latin typeface="HGP創英ﾌﾟﾚｾﾞﾝｽEB" panose="02020800000000000000" pitchFamily="18" charset="-128"/>
                <a:ea typeface="HGP創英ﾌﾟﾚｾﾞﾝｽEB" panose="02020800000000000000" pitchFamily="18" charset="-128"/>
              </a:rPr>
              <a:t>※</a:t>
            </a:r>
            <a:r>
              <a:rPr lang="ja-JP" altLang="en-US" sz="2400" dirty="0">
                <a:latin typeface="HGP創英ﾌﾟﾚｾﾞﾝｽEB" panose="02020800000000000000" pitchFamily="18" charset="-128"/>
                <a:ea typeface="HGP創英ﾌﾟﾚｾﾞﾝｽEB" panose="02020800000000000000" pitchFamily="18" charset="-128"/>
              </a:rPr>
              <a:t>追跡調査</a:t>
            </a:r>
          </a:p>
        </p:txBody>
      </p:sp>
      <p:graphicFrame>
        <p:nvGraphicFramePr>
          <p:cNvPr id="5" name="表 4"/>
          <p:cNvGraphicFramePr>
            <a:graphicFrameLocks noGrp="1"/>
          </p:cNvGraphicFramePr>
          <p:nvPr>
            <p:extLst>
              <p:ext uri="{D42A27DB-BD31-4B8C-83A1-F6EECF244321}">
                <p14:modId xmlns:p14="http://schemas.microsoft.com/office/powerpoint/2010/main" val="1930800112"/>
              </p:ext>
            </p:extLst>
          </p:nvPr>
        </p:nvGraphicFramePr>
        <p:xfrm>
          <a:off x="683568" y="3214698"/>
          <a:ext cx="7776864" cy="2515318"/>
        </p:xfrm>
        <a:graphic>
          <a:graphicData uri="http://schemas.openxmlformats.org/drawingml/2006/table">
            <a:tbl>
              <a:tblPr firstRow="1" bandRow="1">
                <a:tableStyleId>{912C8C85-51F0-491E-9774-3900AFEF0FD7}</a:tableStyleId>
              </a:tblPr>
              <a:tblGrid>
                <a:gridCol w="1584176"/>
                <a:gridCol w="2952328"/>
                <a:gridCol w="3240360"/>
              </a:tblGrid>
              <a:tr h="574342">
                <a:tc>
                  <a:txBody>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項目</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初回（</a:t>
                      </a:r>
                      <a:r>
                        <a:rPr kumimoji="1" lang="en-US" altLang="ja-JP" sz="2400" b="1" dirty="0" smtClean="0">
                          <a:latin typeface="HG丸ｺﾞｼｯｸM-PRO" panose="020F0600000000000000" pitchFamily="50" charset="-128"/>
                          <a:ea typeface="HG丸ｺﾞｼｯｸM-PRO" panose="020F0600000000000000" pitchFamily="50" charset="-128"/>
                        </a:rPr>
                        <a:t>1996-97</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再調査（</a:t>
                      </a:r>
                      <a:r>
                        <a:rPr kumimoji="1" lang="en-US" altLang="ja-JP" sz="2400" b="1" dirty="0" smtClean="0">
                          <a:latin typeface="HG丸ｺﾞｼｯｸM-PRO" panose="020F0600000000000000" pitchFamily="50" charset="-128"/>
                          <a:ea typeface="HG丸ｺﾞｼｯｸM-PRO" panose="020F0600000000000000" pitchFamily="50" charset="-128"/>
                        </a:rPr>
                        <a:t>2001-02</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r>
              <a:tr h="970488">
                <a:tc>
                  <a:txBody>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判別可能</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400" b="1" dirty="0" smtClean="0">
                          <a:latin typeface="HG丸ｺﾞｼｯｸM-PRO" panose="020F0600000000000000" pitchFamily="50" charset="-128"/>
                          <a:ea typeface="HG丸ｺﾞｼｯｸM-PRO" panose="020F0600000000000000" pitchFamily="50" charset="-128"/>
                        </a:rPr>
                        <a:t>68.8</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2200</a:t>
                      </a:r>
                      <a:r>
                        <a:rPr kumimoji="1" lang="ja-JP" altLang="en-US" sz="2400" b="1" dirty="0" smtClean="0">
                          <a:latin typeface="HG丸ｺﾞｼｯｸM-PRO" panose="020F0600000000000000" pitchFamily="50" charset="-128"/>
                          <a:ea typeface="HG丸ｺﾞｼｯｸM-PRO" panose="020F0600000000000000" pitchFamily="50" charset="-128"/>
                        </a:rPr>
                        <a:t>件）</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400" b="1" dirty="0" smtClean="0">
                          <a:latin typeface="HG丸ｺﾞｼｯｸM-PRO" panose="020F0600000000000000" pitchFamily="50" charset="-128"/>
                          <a:ea typeface="HG丸ｺﾞｼｯｸM-PRO" panose="020F0600000000000000" pitchFamily="50" charset="-128"/>
                        </a:rPr>
                        <a:t>77.1</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2448</a:t>
                      </a:r>
                      <a:r>
                        <a:rPr kumimoji="1" lang="ja-JP" altLang="en-US" sz="2400" b="1" dirty="0" smtClean="0">
                          <a:latin typeface="HG丸ｺﾞｼｯｸM-PRO" panose="020F0600000000000000" pitchFamily="50" charset="-128"/>
                          <a:ea typeface="HG丸ｺﾞｼｯｸM-PRO" panose="020F0600000000000000" pitchFamily="50" charset="-128"/>
                        </a:rPr>
                        <a:t>件）</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r>
              <a:tr h="970488">
                <a:tc>
                  <a:txBody>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判別不能</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400" b="1" dirty="0" smtClean="0">
                          <a:latin typeface="HG丸ｺﾞｼｯｸM-PRO" panose="020F0600000000000000" pitchFamily="50" charset="-128"/>
                          <a:ea typeface="HG丸ｺﾞｼｯｸM-PRO" panose="020F0600000000000000" pitchFamily="50" charset="-128"/>
                        </a:rPr>
                        <a:t>31.2</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998</a:t>
                      </a:r>
                      <a:r>
                        <a:rPr kumimoji="1" lang="ja-JP" altLang="en-US" sz="2400" b="1" dirty="0" smtClean="0">
                          <a:latin typeface="HG丸ｺﾞｼｯｸM-PRO" panose="020F0600000000000000" pitchFamily="50" charset="-128"/>
                          <a:ea typeface="HG丸ｺﾞｼｯｸM-PRO" panose="020F0600000000000000" pitchFamily="50" charset="-128"/>
                        </a:rPr>
                        <a:t>件）</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en-US" altLang="ja-JP" sz="2400" b="1" dirty="0" smtClean="0">
                          <a:latin typeface="HG丸ｺﾞｼｯｸM-PRO" panose="020F0600000000000000" pitchFamily="50" charset="-128"/>
                          <a:ea typeface="HG丸ｺﾞｼｯｸM-PRO" panose="020F0600000000000000" pitchFamily="50" charset="-128"/>
                        </a:rPr>
                        <a:t>22.9</a:t>
                      </a:r>
                      <a:r>
                        <a:rPr kumimoji="1" lang="ja-JP" altLang="en-US" sz="2400" b="1" dirty="0" smtClean="0">
                          <a:latin typeface="HG丸ｺﾞｼｯｸM-PRO" panose="020F0600000000000000" pitchFamily="50" charset="-128"/>
                          <a:ea typeface="HG丸ｺﾞｼｯｸM-PRO" panose="020F0600000000000000" pitchFamily="50" charset="-128"/>
                        </a:rPr>
                        <a:t>％</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727</a:t>
                      </a:r>
                      <a:r>
                        <a:rPr kumimoji="1" lang="ja-JP" altLang="en-US" sz="2400" b="1" dirty="0" smtClean="0">
                          <a:latin typeface="HG丸ｺﾞｼｯｸM-PRO" panose="020F0600000000000000" pitchFamily="50" charset="-128"/>
                          <a:ea typeface="HG丸ｺﾞｼｯｸM-PRO" panose="020F0600000000000000" pitchFamily="50" charset="-128"/>
                        </a:rPr>
                        <a:t>件）</a:t>
                      </a:r>
                      <a:endParaRPr kumimoji="1" lang="ja-JP" altLang="en-US" sz="2400" b="1" dirty="0">
                        <a:latin typeface="HG丸ｺﾞｼｯｸM-PRO" panose="020F0600000000000000" pitchFamily="50" charset="-128"/>
                        <a:ea typeface="HG丸ｺﾞｼｯｸM-PRO" panose="020F0600000000000000" pitchFamily="50" charset="-128"/>
                      </a:endParaRPr>
                    </a:p>
                  </a:txBody>
                  <a:tcPr/>
                </a:tc>
              </a:tr>
            </a:tbl>
          </a:graphicData>
        </a:graphic>
      </p:graphicFrame>
    </p:spTree>
    <p:extLst>
      <p:ext uri="{BB962C8B-B14F-4D97-AF65-F5344CB8AC3E}">
        <p14:creationId xmlns:p14="http://schemas.microsoft.com/office/powerpoint/2010/main" val="1379149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ユニーズ京都について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a:latin typeface="HGP創英ﾌﾟﾚｾﾞﾝｽEB" panose="02020800000000000000" pitchFamily="18" charset="-128"/>
                <a:ea typeface="HGP創英ﾌﾟﾚｾﾞﾝｽEB" panose="02020800000000000000" pitchFamily="18" charset="-128"/>
              </a:rPr>
              <a:t>⑥２００８年、おこしや</a:t>
            </a:r>
            <a:r>
              <a:rPr lang="ja-JP" altLang="en-US" sz="2400" dirty="0" err="1">
                <a:latin typeface="HGP創英ﾌﾟﾚｾﾞﾝｽEB" panose="02020800000000000000" pitchFamily="18" charset="-128"/>
                <a:ea typeface="HGP創英ﾌﾟﾚｾﾞﾝｽEB" panose="02020800000000000000" pitchFamily="18" charset="-128"/>
              </a:rPr>
              <a:t>す</a:t>
            </a:r>
            <a:r>
              <a:rPr lang="ja-JP" altLang="en-US" sz="2400" dirty="0">
                <a:latin typeface="HGP創英ﾌﾟﾚｾﾞﾝｽEB" panose="02020800000000000000" pitchFamily="18" charset="-128"/>
                <a:ea typeface="HGP創英ﾌﾟﾚｾﾞﾝｽEB" panose="02020800000000000000" pitchFamily="18" charset="-128"/>
              </a:rPr>
              <a:t>京都活動開始</a:t>
            </a:r>
          </a:p>
          <a:p>
            <a:pPr marL="0" indent="0">
              <a:buNone/>
            </a:pPr>
            <a:r>
              <a:rPr lang="en-US" altLang="ja-JP" sz="2400" dirty="0">
                <a:latin typeface="HGP創英ﾌﾟﾚｾﾞﾝｽEB" panose="02020800000000000000" pitchFamily="18" charset="-128"/>
                <a:ea typeface="HGP創英ﾌﾟﾚｾﾞﾝｽEB" panose="02020800000000000000" pitchFamily="18" charset="-128"/>
              </a:rPr>
              <a:t>※</a:t>
            </a:r>
            <a:r>
              <a:rPr lang="ja-JP" altLang="en-US" sz="2400" dirty="0">
                <a:latin typeface="HGP創英ﾌﾟﾚｾﾞﾝｽEB" panose="02020800000000000000" pitchFamily="18" charset="-128"/>
                <a:ea typeface="HGP創英ﾌﾟﾚｾﾞﾝｽEB" panose="02020800000000000000" pitchFamily="18" charset="-128"/>
              </a:rPr>
              <a:t>入洛される</a:t>
            </a:r>
            <a:r>
              <a:rPr lang="ja-JP" altLang="en-US" sz="2400" dirty="0" err="1">
                <a:latin typeface="HGP創英ﾌﾟﾚｾﾞﾝｽEB" panose="02020800000000000000" pitchFamily="18" charset="-128"/>
                <a:ea typeface="HGP創英ﾌﾟﾚｾﾞﾝｽEB" panose="02020800000000000000" pitchFamily="18" charset="-128"/>
              </a:rPr>
              <a:t>視覚障がい</a:t>
            </a:r>
            <a:r>
              <a:rPr lang="ja-JP" altLang="en-US" sz="2400" dirty="0">
                <a:latin typeface="HGP創英ﾌﾟﾚｾﾞﾝｽEB" panose="02020800000000000000" pitchFamily="18" charset="-128"/>
                <a:ea typeface="HGP創英ﾌﾟﾚｾﾞﾝｽEB" panose="02020800000000000000" pitchFamily="18" charset="-128"/>
              </a:rPr>
              <a:t>者を「目の提供」によりサポートする</a:t>
            </a:r>
            <a:r>
              <a:rPr lang="ja-JP" altLang="en-US" sz="2400" dirty="0" smtClean="0">
                <a:latin typeface="HGP創英ﾌﾟﾚｾﾞﾝｽEB" panose="02020800000000000000" pitchFamily="18" charset="-128"/>
                <a:ea typeface="HGP創英ﾌﾟﾚｾﾞﾝｽEB" panose="02020800000000000000" pitchFamily="18" charset="-128"/>
              </a:rPr>
              <a:t>。</a:t>
            </a:r>
            <a:endParaRPr lang="en-US" altLang="ja-JP" sz="2400" dirty="0" smtClean="0">
              <a:latin typeface="HGP創英ﾌﾟﾚｾﾞﾝｽEB" panose="02020800000000000000" pitchFamily="18" charset="-128"/>
              <a:ea typeface="HGP創英ﾌﾟﾚｾﾞﾝｽEB" panose="02020800000000000000" pitchFamily="18" charset="-128"/>
            </a:endParaRPr>
          </a:p>
          <a:p>
            <a:pPr marL="0" indent="0">
              <a:buNone/>
            </a:pPr>
            <a:r>
              <a:rPr lang="en-US" altLang="ja-JP" sz="2400" dirty="0">
                <a:latin typeface="HGP創英ﾌﾟﾚｾﾞﾝｽEB" panose="02020800000000000000" pitchFamily="18" charset="-128"/>
                <a:ea typeface="HGP創英ﾌﾟﾚｾﾞﾝｽEB" panose="02020800000000000000" pitchFamily="18" charset="-128"/>
              </a:rPr>
              <a:t>※eye helper</a:t>
            </a:r>
            <a:r>
              <a:rPr lang="ja-JP" altLang="en-US" sz="2400" dirty="0">
                <a:latin typeface="HGP創英ﾌﾟﾚｾﾞﾝｽEB" panose="02020800000000000000" pitchFamily="18" charset="-128"/>
                <a:ea typeface="HGP創英ﾌﾟﾚｾﾞﾝｽEB" panose="02020800000000000000" pitchFamily="18" charset="-128"/>
              </a:rPr>
              <a:t>養成講座開催（今日までに、１５期）</a:t>
            </a:r>
          </a:p>
        </p:txBody>
      </p:sp>
      <p:pic>
        <p:nvPicPr>
          <p:cNvPr id="5" name="図 4"/>
          <p:cNvPicPr/>
          <p:nvPr/>
        </p:nvPicPr>
        <p:blipFill>
          <a:blip r:embed="rId2" cstate="print">
            <a:extLst>
              <a:ext uri="{28A0092B-C50C-407E-A947-70E740481C1C}">
                <a14:useLocalDpi xmlns:a14="http://schemas.microsoft.com/office/drawing/2010/main" val="0"/>
              </a:ext>
            </a:extLst>
          </a:blip>
          <a:stretch>
            <a:fillRect/>
          </a:stretch>
        </p:blipFill>
        <p:spPr>
          <a:xfrm>
            <a:off x="5580112" y="4177059"/>
            <a:ext cx="2699171" cy="2088232"/>
          </a:xfrm>
          <a:prstGeom prst="rect">
            <a:avLst/>
          </a:prstGeom>
        </p:spPr>
      </p:pic>
      <p:pic>
        <p:nvPicPr>
          <p:cNvPr id="6" name="図 5"/>
          <p:cNvPicPr/>
          <p:nvPr/>
        </p:nvPicPr>
        <p:blipFill>
          <a:blip r:embed="rId3" cstate="print">
            <a:extLst>
              <a:ext uri="{28A0092B-C50C-407E-A947-70E740481C1C}">
                <a14:useLocalDpi xmlns:a14="http://schemas.microsoft.com/office/drawing/2010/main" val="0"/>
              </a:ext>
            </a:extLst>
          </a:blip>
          <a:stretch>
            <a:fillRect/>
          </a:stretch>
        </p:blipFill>
        <p:spPr>
          <a:xfrm>
            <a:off x="683568" y="2953920"/>
            <a:ext cx="4248472" cy="3120202"/>
          </a:xfrm>
          <a:prstGeom prst="rect">
            <a:avLst/>
          </a:prstGeom>
        </p:spPr>
      </p:pic>
    </p:spTree>
    <p:extLst>
      <p:ext uri="{BB962C8B-B14F-4D97-AF65-F5344CB8AC3E}">
        <p14:creationId xmlns:p14="http://schemas.microsoft.com/office/powerpoint/2010/main" val="3136019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おこしや</a:t>
            </a:r>
            <a:r>
              <a:rPr lang="ja-JP" altLang="en-US" dirty="0" err="1" smtClean="0">
                <a:latin typeface="HGP創英ﾌﾟﾚｾﾞﾝｽEB" panose="02020800000000000000" pitchFamily="18" charset="-128"/>
                <a:ea typeface="HGP創英ﾌﾟﾚｾﾞﾝｽEB" panose="02020800000000000000" pitchFamily="18" charset="-128"/>
              </a:rPr>
              <a:t>す</a:t>
            </a:r>
            <a:r>
              <a:rPr lang="ja-JP" altLang="en-US" dirty="0" smtClean="0">
                <a:latin typeface="HGP創英ﾌﾟﾚｾﾞﾝｽEB" panose="02020800000000000000" pitchFamily="18" charset="-128"/>
                <a:ea typeface="HGP創英ﾌﾟﾚｾﾞﾝｽEB" panose="02020800000000000000" pitchFamily="18" charset="-128"/>
              </a:rPr>
              <a:t>京都について</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smtClean="0">
                <a:latin typeface="HGP創英ﾌﾟﾚｾﾞﾝｽEB" panose="02020800000000000000" pitchFamily="18" charset="-128"/>
                <a:ea typeface="HGP創英ﾌﾟﾚｾﾞﾝｽEB" panose="02020800000000000000" pitchFamily="18" charset="-128"/>
              </a:rPr>
              <a:t>★活動実績</a:t>
            </a:r>
            <a:endParaRPr lang="en-US" altLang="ja-JP" dirty="0" smtClean="0">
              <a:latin typeface="HGP創英ﾌﾟﾚｾﾞﾝｽEB" panose="02020800000000000000" pitchFamily="18" charset="-128"/>
              <a:ea typeface="HGP創英ﾌﾟﾚｾﾞﾝｽEB" panose="020208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817806654"/>
              </p:ext>
            </p:extLst>
          </p:nvPr>
        </p:nvGraphicFramePr>
        <p:xfrm>
          <a:off x="755576" y="2368710"/>
          <a:ext cx="6912768" cy="4123170"/>
        </p:xfrm>
        <a:graphic>
          <a:graphicData uri="http://schemas.openxmlformats.org/drawingml/2006/table">
            <a:tbl>
              <a:tblPr firstRow="1" bandRow="1">
                <a:tableStyleId>{93296810-A885-4BE3-A3E7-6D5BEEA58F35}</a:tableStyleId>
              </a:tblPr>
              <a:tblGrid>
                <a:gridCol w="1584176"/>
                <a:gridCol w="1836649"/>
                <a:gridCol w="1664185"/>
                <a:gridCol w="1827758"/>
              </a:tblGrid>
              <a:tr h="412317">
                <a:tc>
                  <a:txBody>
                    <a:bodyPr/>
                    <a:lstStyle/>
                    <a:p>
                      <a:pPr algn="l" fontAlgn="ctr"/>
                      <a:r>
                        <a:rPr lang="ja-JP" altLang="en-US" sz="1400" b="1" u="none" strike="noStrike" dirty="0">
                          <a:effectLst/>
                          <a:latin typeface="HG丸ｺﾞｼｯｸM-PRO" panose="020F0600000000000000" pitchFamily="50" charset="-128"/>
                          <a:ea typeface="HG丸ｺﾞｼｯｸM-PRO" panose="020F0600000000000000" pitchFamily="50" charset="-128"/>
                        </a:rPr>
                        <a:t>年（１～１２月）</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l" fontAlgn="ctr"/>
                      <a:r>
                        <a:rPr lang="ja-JP" altLang="en-US" sz="1400" b="1" u="none" strike="noStrike">
                          <a:effectLst/>
                          <a:latin typeface="HG丸ｺﾞｼｯｸM-PRO" panose="020F0600000000000000" pitchFamily="50" charset="-128"/>
                          <a:ea typeface="HG丸ｺﾞｼｯｸM-PRO" panose="020F0600000000000000" pitchFamily="50" charset="-128"/>
                        </a:rPr>
                        <a:t>各年取扱い数</a:t>
                      </a:r>
                      <a:endPar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l" fontAlgn="ctr"/>
                      <a:r>
                        <a:rPr lang="ja-JP" altLang="en-US" sz="1400" b="1" u="none" strike="noStrike">
                          <a:effectLst/>
                          <a:latin typeface="HG丸ｺﾞｼｯｸM-PRO" panose="020F0600000000000000" pitchFamily="50" charset="-128"/>
                          <a:ea typeface="HG丸ｺﾞｼｯｸM-PRO" panose="020F0600000000000000" pitchFamily="50" charset="-128"/>
                        </a:rPr>
                        <a:t>各年・依頼者数</a:t>
                      </a:r>
                      <a:endPar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l" fontAlgn="ctr"/>
                      <a:r>
                        <a:rPr lang="ja-JP" altLang="en-US" sz="1400" b="1" u="none" strike="noStrike">
                          <a:effectLst/>
                          <a:latin typeface="HG丸ｺﾞｼｯｸM-PRO" panose="020F0600000000000000" pitchFamily="50" charset="-128"/>
                          <a:ea typeface="HG丸ｺﾞｼｯｸM-PRO" panose="020F0600000000000000" pitchFamily="50" charset="-128"/>
                        </a:rPr>
                        <a:t>各年・アイヘル活動数</a:t>
                      </a:r>
                      <a:endPar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２００８</a:t>
                      </a:r>
                      <a:endParaRPr lang="en-US" altLang="ja-JP" sz="14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25</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47</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56</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２００９</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17</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20</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32</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２０１０</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27</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36</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69</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２０１１</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27</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38</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95</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２０１２</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31</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38</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46</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２０１３</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34</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42</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58</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２０１４</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37</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50</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67</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dirty="0" smtClean="0">
                          <a:effectLst/>
                          <a:latin typeface="HG丸ｺﾞｼｯｸM-PRO" panose="020F0600000000000000" pitchFamily="50" charset="-128"/>
                          <a:ea typeface="HG丸ｺﾞｼｯｸM-PRO" panose="020F0600000000000000" pitchFamily="50" charset="-128"/>
                        </a:rPr>
                        <a:t>２０１５</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45</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71</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62</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412317">
                <a:tc>
                  <a:txBody>
                    <a:bodyPr/>
                    <a:lstStyle/>
                    <a:p>
                      <a:pPr algn="l" fontAlgn="ctr"/>
                      <a:r>
                        <a:rPr lang="ja-JP" altLang="en-US" sz="1400" b="1" u="none" strike="noStrike">
                          <a:effectLst/>
                          <a:latin typeface="HG丸ｺﾞｼｯｸM-PRO" panose="020F0600000000000000" pitchFamily="50" charset="-128"/>
                          <a:ea typeface="HG丸ｺﾞｼｯｸM-PRO" panose="020F0600000000000000" pitchFamily="50" charset="-128"/>
                        </a:rPr>
                        <a:t>合計</a:t>
                      </a:r>
                      <a:endParaRPr lang="ja-JP" altLang="en-US"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243</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a:effectLst/>
                          <a:latin typeface="HG丸ｺﾞｼｯｸM-PRO" panose="020F0600000000000000" pitchFamily="50" charset="-128"/>
                          <a:ea typeface="HG丸ｺﾞｼｯｸM-PRO" panose="020F0600000000000000" pitchFamily="50" charset="-128"/>
                        </a:rPr>
                        <a:t>342</a:t>
                      </a:r>
                      <a:endParaRPr lang="en-US" altLang="ja-JP" sz="14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c>
                  <a:txBody>
                    <a:bodyPr/>
                    <a:lstStyle/>
                    <a:p>
                      <a:pPr algn="r" fontAlgn="ctr"/>
                      <a:r>
                        <a:rPr lang="en-US" altLang="ja-JP" sz="1400" b="1" u="none" strike="noStrike" dirty="0">
                          <a:effectLst/>
                          <a:latin typeface="HG丸ｺﾞｼｯｸM-PRO" panose="020F0600000000000000" pitchFamily="50" charset="-128"/>
                          <a:ea typeface="HG丸ｺﾞｼｯｸM-PRO" panose="020F0600000000000000" pitchFamily="50" charset="-128"/>
                        </a:rPr>
                        <a:t>485</a:t>
                      </a:r>
                      <a:endParaRPr lang="en-US" altLang="ja-JP"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bl>
          </a:graphicData>
        </a:graphic>
      </p:graphicFrame>
    </p:spTree>
    <p:extLst>
      <p:ext uri="{BB962C8B-B14F-4D97-AF65-F5344CB8AC3E}">
        <p14:creationId xmlns:p14="http://schemas.microsoft.com/office/powerpoint/2010/main" val="3529071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ユニーズ京都について</a:t>
            </a:r>
            <a:endParaRPr kumimoji="1" lang="ja-JP" altLang="en-US" dirty="0"/>
          </a:p>
        </p:txBody>
      </p:sp>
      <p:sp>
        <p:nvSpPr>
          <p:cNvPr id="3" name="コンテンツ プレースホルダー 2"/>
          <p:cNvSpPr>
            <a:spLocks noGrp="1"/>
          </p:cNvSpPr>
          <p:nvPr>
            <p:ph idx="1"/>
          </p:nvPr>
        </p:nvSpPr>
        <p:spPr>
          <a:xfrm>
            <a:off x="457200" y="1600200"/>
            <a:ext cx="8579296" cy="4525963"/>
          </a:xfrm>
        </p:spPr>
        <p:txBody>
          <a:bodyPr>
            <a:normAutofit/>
          </a:bodyPr>
          <a:lstStyle/>
          <a:p>
            <a:pPr marL="0" indent="0">
              <a:buNone/>
            </a:pPr>
            <a:r>
              <a:rPr lang="ja-JP" altLang="en-US" sz="2400" dirty="0">
                <a:latin typeface="HGS創英ﾌﾟﾚｾﾞﾝｽEB" panose="02020800000000000000" pitchFamily="18" charset="-128"/>
                <a:ea typeface="HGS創英ﾌﾟﾚｾﾞﾝｽEB" panose="02020800000000000000" pitchFamily="18" charset="-128"/>
              </a:rPr>
              <a:t>④２０１０年、音訳メニュー制作</a:t>
            </a:r>
          </a:p>
          <a:p>
            <a:pPr marL="0" indent="0">
              <a:buNone/>
            </a:pPr>
            <a:r>
              <a:rPr lang="en-US" altLang="ja-JP" sz="2400" dirty="0">
                <a:latin typeface="HGS創英ﾌﾟﾚｾﾞﾝｽEB" panose="02020800000000000000" pitchFamily="18" charset="-128"/>
                <a:ea typeface="HGS創英ﾌﾟﾚｾﾞﾝｽEB" panose="02020800000000000000" pitchFamily="18" charset="-128"/>
              </a:rPr>
              <a:t>※</a:t>
            </a:r>
            <a:r>
              <a:rPr lang="ja-JP" altLang="en-US" sz="2400" dirty="0">
                <a:latin typeface="HGS創英ﾌﾟﾚｾﾞﾝｽEB" panose="02020800000000000000" pitchFamily="18" charset="-128"/>
                <a:ea typeface="HGS創英ﾌﾟﾚｾﾞﾝｽEB" panose="02020800000000000000" pitchFamily="18" charset="-128"/>
              </a:rPr>
              <a:t>希望者</a:t>
            </a:r>
            <a:r>
              <a:rPr lang="ja-JP" altLang="en-US" sz="2400" dirty="0" smtClean="0">
                <a:latin typeface="HGS創英ﾌﾟﾚｾﾞﾝｽEB" panose="02020800000000000000" pitchFamily="18" charset="-128"/>
                <a:ea typeface="HGS創英ﾌﾟﾚｾﾞﾝｽEB" panose="02020800000000000000" pitchFamily="18" charset="-128"/>
              </a:rPr>
              <a:t>に音訳</a:t>
            </a:r>
            <a:r>
              <a:rPr lang="ja-JP" altLang="en-US" sz="2400" dirty="0">
                <a:latin typeface="HGS創英ﾌﾟﾚｾﾞﾝｽEB" panose="02020800000000000000" pitchFamily="18" charset="-128"/>
                <a:ea typeface="HGS創英ﾌﾟﾚｾﾞﾝｽEB" panose="02020800000000000000" pitchFamily="18" charset="-128"/>
              </a:rPr>
              <a:t>メニュー</a:t>
            </a:r>
            <a:r>
              <a:rPr lang="en-US" altLang="ja-JP" sz="2400" dirty="0">
                <a:latin typeface="HGS創英ﾌﾟﾚｾﾞﾝｽEB" panose="02020800000000000000" pitchFamily="18" charset="-128"/>
                <a:ea typeface="HGS創英ﾌﾟﾚｾﾞﾝｽEB" panose="02020800000000000000" pitchFamily="18" charset="-128"/>
              </a:rPr>
              <a:t>CD</a:t>
            </a:r>
            <a:r>
              <a:rPr lang="ja-JP" altLang="en-US" sz="2400" dirty="0">
                <a:latin typeface="HGS創英ﾌﾟﾚｾﾞﾝｽEB" panose="02020800000000000000" pitchFamily="18" charset="-128"/>
                <a:ea typeface="HGS創英ﾌﾟﾚｾﾞﾝｽEB" panose="02020800000000000000" pitchFamily="18" charset="-128"/>
              </a:rPr>
              <a:t>を無料提供（お店に経費協力を</a:t>
            </a:r>
            <a:r>
              <a:rPr lang="ja-JP" altLang="en-US" sz="2400" dirty="0" smtClean="0">
                <a:latin typeface="HGS創英ﾌﾟﾚｾﾞﾝｽEB" panose="02020800000000000000" pitchFamily="18" charset="-128"/>
                <a:ea typeface="HGS創英ﾌﾟﾚｾﾞﾝｽEB" panose="02020800000000000000" pitchFamily="18" charset="-128"/>
              </a:rPr>
              <a:t>）</a:t>
            </a:r>
            <a:endParaRPr lang="en-US" altLang="ja-JP" sz="2400" dirty="0" smtClean="0">
              <a:latin typeface="HGS創英ﾌﾟﾚｾﾞﾝｽEB" panose="02020800000000000000" pitchFamily="18" charset="-128"/>
              <a:ea typeface="HGS創英ﾌﾟﾚｾﾞﾝｽEB" panose="02020800000000000000" pitchFamily="18" charset="-128"/>
            </a:endParaRPr>
          </a:p>
          <a:p>
            <a:pPr marL="0" indent="0">
              <a:buNone/>
            </a:pPr>
            <a:endParaRPr lang="en-US" altLang="ja-JP" sz="2400" dirty="0">
              <a:latin typeface="HGS創英ﾌﾟﾚｾﾞﾝｽEB" panose="02020800000000000000" pitchFamily="18" charset="-128"/>
              <a:ea typeface="HGS創英ﾌﾟﾚｾﾞﾝｽEB" panose="02020800000000000000" pitchFamily="18" charset="-128"/>
            </a:endParaRPr>
          </a:p>
          <a:p>
            <a:pPr marL="0" indent="0">
              <a:buNone/>
            </a:pPr>
            <a:r>
              <a:rPr lang="ja-JP" altLang="en-US" sz="2400" dirty="0" smtClean="0">
                <a:latin typeface="HGS創英ﾌﾟﾚｾﾞﾝｽEB" panose="02020800000000000000" pitchFamily="18" charset="-128"/>
                <a:ea typeface="HGS創英ﾌﾟﾚｾﾞﾝｽEB" panose="02020800000000000000" pitchFamily="18" charset="-128"/>
              </a:rPr>
              <a:t>⑦２０１６年</a:t>
            </a:r>
            <a:r>
              <a:rPr lang="ja-JP" altLang="en-US" sz="2400" dirty="0">
                <a:latin typeface="HGS創英ﾌﾟﾚｾﾞﾝｽEB" panose="02020800000000000000" pitchFamily="18" charset="-128"/>
                <a:ea typeface="HGS創英ﾌﾟﾚｾﾞﾝｽEB" panose="02020800000000000000" pitchFamily="18" charset="-128"/>
              </a:rPr>
              <a:t>、タンデム自転車走行</a:t>
            </a:r>
          </a:p>
          <a:p>
            <a:pPr marL="0" indent="0">
              <a:buNone/>
            </a:pPr>
            <a:r>
              <a:rPr lang="en-US" altLang="ja-JP" sz="2400" dirty="0">
                <a:latin typeface="HGS創英ﾌﾟﾚｾﾞﾝｽEB" panose="02020800000000000000" pitchFamily="18" charset="-128"/>
                <a:ea typeface="HGS創英ﾌﾟﾚｾﾞﾝｽEB" panose="02020800000000000000" pitchFamily="18" charset="-128"/>
              </a:rPr>
              <a:t>※</a:t>
            </a:r>
            <a:r>
              <a:rPr lang="ja-JP" altLang="en-US" sz="2400" dirty="0">
                <a:latin typeface="HGS創英ﾌﾟﾚｾﾞﾝｽEB" panose="02020800000000000000" pitchFamily="18" charset="-128"/>
                <a:ea typeface="HGS創英ﾌﾟﾚｾﾞﾝｽEB" panose="02020800000000000000" pitchFamily="18" charset="-128"/>
              </a:rPr>
              <a:t>見える者・見えない者が力を合わせて風をきって走れる楽しさを共有</a:t>
            </a:r>
            <a:r>
              <a:rPr lang="ja-JP" altLang="en-US" sz="2400" dirty="0" smtClean="0">
                <a:latin typeface="HGS創英ﾌﾟﾚｾﾞﾝｽEB" panose="02020800000000000000" pitchFamily="18" charset="-128"/>
                <a:ea typeface="HGS創英ﾌﾟﾚｾﾞﾝｽEB" panose="02020800000000000000" pitchFamily="18" charset="-128"/>
              </a:rPr>
              <a:t>！</a:t>
            </a:r>
            <a:endParaRPr lang="ja-JP" altLang="en-US" sz="2400" dirty="0">
              <a:latin typeface="HGS創英ﾌﾟﾚｾﾞﾝｽEB" panose="02020800000000000000" pitchFamily="18" charset="-128"/>
              <a:ea typeface="HGS創英ﾌﾟﾚｾﾞﾝｽEB" panose="02020800000000000000" pitchFamily="18" charset="-128"/>
            </a:endParaRPr>
          </a:p>
        </p:txBody>
      </p:sp>
      <p:pic>
        <p:nvPicPr>
          <p:cNvPr id="5" name="図 4"/>
          <p:cNvPicPr>
            <a:picLocks noChangeAspect="1"/>
          </p:cNvPicPr>
          <p:nvPr/>
        </p:nvPicPr>
        <p:blipFill>
          <a:blip r:embed="rId2"/>
          <a:stretch>
            <a:fillRect/>
          </a:stretch>
        </p:blipFill>
        <p:spPr>
          <a:xfrm>
            <a:off x="3635896" y="3863181"/>
            <a:ext cx="1707028" cy="2859272"/>
          </a:xfrm>
          <a:prstGeom prst="rect">
            <a:avLst/>
          </a:prstGeom>
        </p:spPr>
      </p:pic>
    </p:spTree>
    <p:extLst>
      <p:ext uri="{BB962C8B-B14F-4D97-AF65-F5344CB8AC3E}">
        <p14:creationId xmlns:p14="http://schemas.microsoft.com/office/powerpoint/2010/main" val="410503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月 3"/>
          <p:cNvSpPr/>
          <p:nvPr/>
        </p:nvSpPr>
        <p:spPr>
          <a:xfrm>
            <a:off x="323528" y="188640"/>
            <a:ext cx="5904656" cy="6120680"/>
          </a:xfrm>
          <a:prstGeom prst="moon">
            <a:avLst>
              <a:gd name="adj" fmla="val 259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HGP創英ﾌﾟﾚｾﾞﾝｽEB" panose="02020800000000000000" pitchFamily="18" charset="-128"/>
                <a:ea typeface="HGP創英ﾌﾟﾚｾﾞﾝｽEB" panose="02020800000000000000" pitchFamily="18" charset="-128"/>
              </a:rPr>
              <a:t>ユニーズ京都について</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0" indent="0">
              <a:buNone/>
            </a:pPr>
            <a:r>
              <a:rPr lang="ja-JP" altLang="en-US" sz="3800" dirty="0">
                <a:latin typeface="HGP創英ﾌﾟﾚｾﾞﾝｽEB" panose="02020800000000000000" pitchFamily="18" charset="-128"/>
                <a:ea typeface="HGP創英ﾌﾟﾚｾﾞﾝｽEB" panose="02020800000000000000" pitchFamily="18" charset="-128"/>
              </a:rPr>
              <a:t>⑧出前講座、より細やかに一人ひとりに働きかける</a:t>
            </a:r>
          </a:p>
          <a:p>
            <a:pPr marL="0" indent="0">
              <a:buNone/>
            </a:pPr>
            <a:r>
              <a:rPr lang="en-US" altLang="ja-JP" sz="3800" dirty="0">
                <a:latin typeface="HGP創英ﾌﾟﾚｾﾞﾝｽEB" panose="02020800000000000000" pitchFamily="18" charset="-128"/>
                <a:ea typeface="HGP創英ﾌﾟﾚｾﾞﾝｽEB" panose="02020800000000000000" pitchFamily="18" charset="-128"/>
              </a:rPr>
              <a:t>※</a:t>
            </a:r>
            <a:r>
              <a:rPr lang="ja-JP" altLang="en-US" sz="3800" dirty="0" err="1">
                <a:latin typeface="HGP創英ﾌﾟﾚｾﾞﾝｽEB" panose="02020800000000000000" pitchFamily="18" charset="-128"/>
                <a:ea typeface="HGP創英ﾌﾟﾚｾﾞﾝｽEB" panose="02020800000000000000" pitchFamily="18" charset="-128"/>
              </a:rPr>
              <a:t>視覚障がい</a:t>
            </a:r>
            <a:r>
              <a:rPr lang="ja-JP" altLang="en-US" sz="3800" dirty="0">
                <a:latin typeface="HGP創英ﾌﾟﾚｾﾞﾝｽEB" panose="02020800000000000000" pitchFamily="18" charset="-128"/>
                <a:ea typeface="HGP創英ﾌﾟﾚｾﾞﾝｽEB" panose="02020800000000000000" pitchFamily="18" charset="-128"/>
              </a:rPr>
              <a:t>者は「情報障碍者」であることを伝え、体験実習も組み込む。</a:t>
            </a:r>
          </a:p>
          <a:p>
            <a:pPr marL="0" indent="0">
              <a:buNone/>
            </a:pPr>
            <a:endParaRPr lang="en-US" altLang="ja-JP" sz="3800"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3800" dirty="0" smtClean="0">
                <a:latin typeface="HGP創英ﾌﾟﾚｾﾞﾝｽEB" panose="02020800000000000000" pitchFamily="18" charset="-128"/>
                <a:ea typeface="HGP創英ﾌﾟﾚｾﾞﾝｽEB" panose="02020800000000000000" pitchFamily="18" charset="-128"/>
              </a:rPr>
              <a:t>＜</a:t>
            </a:r>
            <a:r>
              <a:rPr lang="ja-JP" altLang="en-US" sz="3800" dirty="0">
                <a:latin typeface="HGP創英ﾌﾟﾚｾﾞﾝｽEB" panose="02020800000000000000" pitchFamily="18" charset="-128"/>
                <a:ea typeface="HGP創英ﾌﾟﾚｾﾞﾝｽEB" panose="02020800000000000000" pitchFamily="18" charset="-128"/>
              </a:rPr>
              <a:t>趣旨＞</a:t>
            </a:r>
          </a:p>
          <a:p>
            <a:pPr marL="0" indent="0">
              <a:buNone/>
            </a:pPr>
            <a:r>
              <a:rPr lang="ja-JP" altLang="en-US" sz="3800" dirty="0">
                <a:latin typeface="HGP創英ﾌﾟﾚｾﾞﾝｽEB" panose="02020800000000000000" pitchFamily="18" charset="-128"/>
                <a:ea typeface="HGP創英ﾌﾟﾚｾﾞﾝｽEB" panose="02020800000000000000" pitchFamily="18" charset="-128"/>
              </a:rPr>
              <a:t>街中で、盲導犬ユーザーの方が横断歩道で信号待ちしていたり、白杖を使った</a:t>
            </a:r>
            <a:r>
              <a:rPr lang="ja-JP" altLang="en-US" sz="3800" dirty="0" err="1">
                <a:latin typeface="HGP創英ﾌﾟﾚｾﾞﾝｽEB" panose="02020800000000000000" pitchFamily="18" charset="-128"/>
                <a:ea typeface="HGP創英ﾌﾟﾚｾﾞﾝｽEB" panose="02020800000000000000" pitchFamily="18" charset="-128"/>
              </a:rPr>
              <a:t>視覚障がい</a:t>
            </a:r>
            <a:r>
              <a:rPr lang="ja-JP" altLang="en-US" sz="3800" dirty="0">
                <a:latin typeface="HGP創英ﾌﾟﾚｾﾞﾝｽEB" panose="02020800000000000000" pitchFamily="18" charset="-128"/>
                <a:ea typeface="HGP創英ﾌﾟﾚｾﾞﾝｽEB" panose="02020800000000000000" pitchFamily="18" charset="-128"/>
              </a:rPr>
              <a:t>者がバス・電車に乗って来られたとき、どのようにしてお手伝いをしたら良いのか分からず、そのまま見て過ごしてしまったという方もおられるのではないでしょうか？</a:t>
            </a:r>
          </a:p>
          <a:p>
            <a:pPr marL="0" indent="0">
              <a:buNone/>
            </a:pPr>
            <a:r>
              <a:rPr lang="ja-JP" altLang="en-US" sz="3800" dirty="0">
                <a:latin typeface="HGP創英ﾌﾟﾚｾﾞﾝｽEB" panose="02020800000000000000" pitchFamily="18" charset="-128"/>
                <a:ea typeface="HGP創英ﾌﾟﾚｾﾞﾝｽEB" panose="02020800000000000000" pitchFamily="18" charset="-128"/>
              </a:rPr>
              <a:t>本講座では、そうした街中でのちょっとしたサポートが気軽にできるようになる方法や「見えないことは社会的にどんな不利益があるのか」というような問題点にいたるまで、その時間枠に合わせた内容で学習していただきます。</a:t>
            </a:r>
          </a:p>
          <a:p>
            <a:pPr marL="0" indent="0">
              <a:buNone/>
            </a:pPr>
            <a:endParaRPr kumimoji="1" lang="ja-JP" altLang="en-US"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828296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551</Words>
  <Application>Microsoft Office PowerPoint</Application>
  <PresentationFormat>画面に合わせる (4:3)</PresentationFormat>
  <Paragraphs>107</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ユニーズ京都 ―市民参加の活動を目指して―</vt:lpstr>
      <vt:lpstr>ユニーズ京都について</vt:lpstr>
      <vt:lpstr>ユニーズ京都について</vt:lpstr>
      <vt:lpstr>点字メニュー設置パンフレット</vt:lpstr>
      <vt:lpstr>ユニーズ京都について</vt:lpstr>
      <vt:lpstr>ユニーズ京都について</vt:lpstr>
      <vt:lpstr>おこしやす京都について</vt:lpstr>
      <vt:lpstr>ユニーズ京都について</vt:lpstr>
      <vt:lpstr>ユニーズ京都について</vt:lpstr>
      <vt:lpstr>ユニーズ京都の目標</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ユニーズ・おこしやす京都 ー市民参加の活動を目指してー</dc:title>
  <dc:creator>FJ-USER</dc:creator>
  <cp:lastModifiedBy>ddd</cp:lastModifiedBy>
  <cp:revision>27</cp:revision>
  <dcterms:created xsi:type="dcterms:W3CDTF">2014-08-24T07:23:34Z</dcterms:created>
  <dcterms:modified xsi:type="dcterms:W3CDTF">2015-12-11T09:33:38Z</dcterms:modified>
</cp:coreProperties>
</file>